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horzBarState="maximized">
    <p:restoredLeft sz="16455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slide" Target="slides/slide44.xml"  /><Relationship Id="rId46" Type="http://schemas.openxmlformats.org/officeDocument/2006/relationships/slide" Target="slides/slide45.xml"  /><Relationship Id="rId47" Type="http://schemas.openxmlformats.org/officeDocument/2006/relationships/slide" Target="slides/slide46.xml"  /><Relationship Id="rId48" Type="http://schemas.openxmlformats.org/officeDocument/2006/relationships/slide" Target="slides/slide47.xml"  /><Relationship Id="rId49" Type="http://schemas.openxmlformats.org/officeDocument/2006/relationships/slide" Target="slides/slide48.xml"  /><Relationship Id="rId5" Type="http://schemas.openxmlformats.org/officeDocument/2006/relationships/slide" Target="slides/slide4.xml"  /><Relationship Id="rId50" Type="http://schemas.openxmlformats.org/officeDocument/2006/relationships/slide" Target="slides/slide49.xml"  /><Relationship Id="rId51" Type="http://schemas.openxmlformats.org/officeDocument/2006/relationships/slide" Target="slides/slide50.xml"  /><Relationship Id="rId52" Type="http://schemas.openxmlformats.org/officeDocument/2006/relationships/slide" Target="slides/slide51.xml"  /><Relationship Id="rId53" Type="http://schemas.openxmlformats.org/officeDocument/2006/relationships/slide" Target="slides/slide52.xml"  /><Relationship Id="rId54" Type="http://schemas.openxmlformats.org/officeDocument/2006/relationships/slide" Target="slides/slide53.xml"  /><Relationship Id="rId55" Type="http://schemas.openxmlformats.org/officeDocument/2006/relationships/slide" Target="slides/slide54.xml"  /><Relationship Id="rId56" Type="http://schemas.openxmlformats.org/officeDocument/2006/relationships/slide" Target="slides/slide55.xml"  /><Relationship Id="rId57" Type="http://schemas.openxmlformats.org/officeDocument/2006/relationships/slide" Target="slides/slide56.xml"  /><Relationship Id="rId58" Type="http://schemas.openxmlformats.org/officeDocument/2006/relationships/slide" Target="slides/slide57.xml"  /><Relationship Id="rId59" Type="http://schemas.openxmlformats.org/officeDocument/2006/relationships/slide" Target="slides/slide58.xml"  /><Relationship Id="rId6" Type="http://schemas.openxmlformats.org/officeDocument/2006/relationships/slide" Target="slides/slide5.xml"  /><Relationship Id="rId60" Type="http://schemas.openxmlformats.org/officeDocument/2006/relationships/slide" Target="slides/slide59.xml"  /><Relationship Id="rId61" Type="http://schemas.openxmlformats.org/officeDocument/2006/relationships/slide" Target="slides/slide60.xml"  /><Relationship Id="rId62" Type="http://schemas.openxmlformats.org/officeDocument/2006/relationships/slide" Target="slides/slide61.xml"  /><Relationship Id="rId63" Type="http://schemas.openxmlformats.org/officeDocument/2006/relationships/slide" Target="slides/slide62.xml"  /><Relationship Id="rId64" Type="http://schemas.openxmlformats.org/officeDocument/2006/relationships/slide" Target="slides/slide63.xml"  /><Relationship Id="rId65" Type="http://schemas.openxmlformats.org/officeDocument/2006/relationships/presProps" Target="presProps.xml"  /><Relationship Id="rId66" Type="http://schemas.openxmlformats.org/officeDocument/2006/relationships/viewProps" Target="viewProps.xml"  /><Relationship Id="rId67" Type="http://schemas.openxmlformats.org/officeDocument/2006/relationships/theme" Target="theme/theme1.xml"  /><Relationship Id="rId68" Type="http://schemas.openxmlformats.org/officeDocument/2006/relationships/tableStyles" Target="tableStyles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69726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6F8483C-29A8-4525-9DDD-19098B90EBDE}" type="datetime1">
              <a:rPr lang="ko-KR" altLang="en-US"/>
              <a:pPr lvl="0">
                <a:defRPr/>
              </a:pPr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CA0205-92CC-42B1-99E9-47D36ADAEBD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6F8483C-29A8-4525-9DDD-19098B90EBDE}" type="datetime1">
              <a:rPr lang="ko-KR" altLang="en-US"/>
              <a:pPr lvl="0">
                <a:defRPr/>
              </a:pPr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CA0205-92CC-42B1-99E9-47D36ADAEBD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5396" y="1582615"/>
            <a:ext cx="11421209" cy="4914900"/>
          </a:xfrm>
        </p:spPr>
        <p:txBody>
          <a:bodyPr/>
          <a:lstStyle>
            <a:lvl1pPr>
              <a:defRPr sz="2400">
                <a:latin typeface="12롯데마트드림Bold"/>
                <a:ea typeface="12롯데마트드림Bold"/>
              </a:defRPr>
            </a:lvl1pPr>
            <a:lvl2pPr>
              <a:defRPr>
                <a:latin typeface="12롯데마트드림Light"/>
                <a:ea typeface="12롯데마트드림Light"/>
              </a:defRPr>
            </a:lvl2pPr>
            <a:lvl3pPr>
              <a:defRPr>
                <a:latin typeface="12롯데마트드림Light"/>
                <a:ea typeface="12롯데마트드림Light"/>
              </a:defRPr>
            </a:lvl3pPr>
            <a:lvl4pPr>
              <a:defRPr>
                <a:latin typeface="12롯데마트드림Light"/>
                <a:ea typeface="12롯데마트드림Light"/>
              </a:defRPr>
            </a:lvl4pPr>
            <a:lvl5pPr>
              <a:defRPr>
                <a:latin typeface="12롯데마트드림Light"/>
                <a:ea typeface="12롯데마트드림Light"/>
              </a:defRPr>
            </a:lvl5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29" name="자유형: 도형 28"/>
          <p:cNvSpPr/>
          <p:nvPr userDrawn="1"/>
        </p:nvSpPr>
        <p:spPr>
          <a:xfrm>
            <a:off x="2204720" y="0"/>
            <a:ext cx="9987280" cy="1128610"/>
          </a:xfrm>
          <a:custGeom>
            <a:avLst/>
            <a:gdLst>
              <a:gd name="connsiteX0" fmla="*/ 5751 w 8165776"/>
              <a:gd name="connsiteY0" fmla="*/ 0 h 951570"/>
              <a:gd name="connsiteX1" fmla="*/ 8165776 w 8165776"/>
              <a:gd name="connsiteY1" fmla="*/ 0 h 951570"/>
              <a:gd name="connsiteX2" fmla="*/ 8165776 w 8165776"/>
              <a:gd name="connsiteY2" fmla="*/ 951570 h 951570"/>
              <a:gd name="connsiteX3" fmla="*/ 437624 w 8165776"/>
              <a:gd name="connsiteY3" fmla="*/ 951570 h 951570"/>
              <a:gd name="connsiteX4" fmla="*/ 0 w 8165776"/>
              <a:gd name="connsiteY4" fmla="*/ 513946 h 951570"/>
              <a:gd name="connsiteX5" fmla="*/ 0 w 8165776"/>
              <a:gd name="connsiteY5" fmla="*/ 57046 h 95157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5776" h="951570">
                <a:moveTo>
                  <a:pt x="5751" y="0"/>
                </a:moveTo>
                <a:lnTo>
                  <a:pt x="8165776" y="0"/>
                </a:lnTo>
                <a:lnTo>
                  <a:pt x="8165776" y="951570"/>
                </a:lnTo>
                <a:lnTo>
                  <a:pt x="437624" y="951570"/>
                </a:lnTo>
                <a:cubicBezTo>
                  <a:pt x="195931" y="951570"/>
                  <a:pt x="0" y="755639"/>
                  <a:pt x="0" y="513946"/>
                </a:cubicBezTo>
                <a:lnTo>
                  <a:pt x="0" y="570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부제목 2"/>
          <p:cNvSpPr txBox="1"/>
          <p:nvPr/>
        </p:nvSpPr>
        <p:spPr>
          <a:xfrm>
            <a:off x="10076845" y="78183"/>
            <a:ext cx="2025622" cy="373136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spcBef>
                <a:spcPts val="0"/>
              </a:spcBef>
              <a:buNone/>
              <a:defRPr/>
            </a:pPr>
            <a:r>
              <a:rPr lang="ko-KR" altLang="en-US" sz="1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다음 소프트 </a:t>
            </a:r>
            <a:endParaRPr lang="ko-KR" altLang="en-US" sz="1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>
            <a:off x="10099100" y="-13335"/>
            <a:ext cx="0" cy="59311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6F8483C-29A8-4525-9DDD-19098B90EBDE}" type="datetime1">
              <a:rPr lang="ko-KR" altLang="en-US"/>
              <a:pPr lvl="0">
                <a:defRPr/>
              </a:pPr>
              <a:t>2018-03-15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CA0205-92CC-42B1-99E9-47D36ADAEBD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6F8483C-29A8-4525-9DDD-19098B90EBDE}" type="datetime1">
              <a:rPr lang="ko-KR" altLang="en-US"/>
              <a:pPr lvl="0">
                <a:defRPr/>
              </a:pPr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CA0205-92CC-42B1-99E9-47D36ADAEBD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6F8483C-29A8-4525-9DDD-19098B90EBDE}" type="datetime1">
              <a:rPr lang="ko-KR" altLang="en-US"/>
              <a:pPr lvl="0">
                <a:defRPr/>
              </a:pPr>
              <a:t>2018-03-15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CA0205-92CC-42B1-99E9-47D36ADAEBD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D33A5-F419-4AAE-BBDC-57F3B67C1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FEEEA0-4B8E-4A78-A38B-D7152C0D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483C-29A8-4525-9DDD-19098B90EBDE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F912C5-9EB2-421E-A0DB-7D78ED514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F3C08-B896-4F07-9A89-BD8F47B7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415358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6F8483C-29A8-4525-9DDD-19098B90EBDE}" type="datetime1">
              <a:rPr lang="ko-KR" altLang="en-US"/>
              <a:pPr lvl="0">
                <a:defRPr/>
              </a:pPr>
              <a:t>2018-03-15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CA0205-92CC-42B1-99E9-47D36ADAEBD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6F8483C-29A8-4525-9DDD-19098B90EBDE}" type="datetime1">
              <a:rPr lang="ko-KR" altLang="en-US"/>
              <a:pPr lvl="0">
                <a:defRPr/>
              </a:pPr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CA0205-92CC-42B1-99E9-47D36ADAEBD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6F8483C-29A8-4525-9DDD-19098B90EBDE}" type="datetime1">
              <a:rPr lang="ko-KR" altLang="en-US"/>
              <a:pPr lvl="0">
                <a:defRPr/>
              </a:pPr>
              <a:t>2018-03-15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8CA0205-92CC-42B1-99E9-47D36ADAEBD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AA44A76-8A39-4634-88B8-87B2DD9E0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D3268A-0AE4-44DD-AD54-3CA26982A5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515A97-CC34-4E90-958D-52DB259693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483C-29A8-4525-9DDD-19098B90EBDE}" type="datetimeFigureOut">
              <a:rPr lang="ko-KR" altLang="en-US" smtClean="0"/>
              <a:t>2017-07-28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D1451-32A1-4A79-919E-BB284D310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19B9-5719-4B96-AA53-B04748B2B9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A0205-92CC-42B1-99E9-47D36ADAEB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733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hyperlink" Target="file:///C:/Users/glam/Documents/text-mining-master/01_Introduction%20to%20Text%20Mining/01_Introduction%20to%20Text%20Mining.pdf" TargetMode="External"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hyperlink" Target="file:///C:/Users/glam/Documents/text-mining-master/01_Introduction%20to%20Text%20Mining/01_Introduction%20to%20Text%20Mining.pdf" TargetMode="External"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hyperlink" Target="file:///C:\Users\glam\Documents\text-mining-master\01_Introduction%20to%20Text%20Mining\01_Introduction%20to%20Text%20Mining.pdf" TargetMode="External"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Relationship Id="rId3" Type="http://schemas.openxmlformats.org/officeDocument/2006/relationships/hyperlink" Target="https://ratsgo.github.io/from%20frequency%20to%20semantics/2017/03/30/word2vec/" TargetMode="External"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file:///C:\Users\glam\Documents\text-mining-master\01_Introduction%20to%20Text%20Mining\01_Introduction%20to%20Text%20Mining.pdf" TargetMode="External" /><Relationship Id="rId3" Type="http://schemas.openxmlformats.org/officeDocument/2006/relationships/image" Target="../media/image2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8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hyperlink" Target="https://github.com/Currie32/Text-Summarization-with-Amazon-Reviews" TargetMode="External"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2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ratsgo.github.io/from%20frequency%20to%20semantics/2017/04/20/docsim/" TargetMode="External"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각형 9"/>
          <p:cNvSpPr/>
          <p:nvPr/>
        </p:nvSpPr>
        <p:spPr>
          <a:xfrm rot="5400000">
            <a:off x="5083150" y="-157580"/>
            <a:ext cx="2025701" cy="2340866"/>
          </a:xfrm>
          <a:prstGeom prst="homePlate">
            <a:avLst>
              <a:gd name="adj" fmla="val 235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 rot="0">
            <a:off x="3809231" y="3838558"/>
            <a:ext cx="4573538" cy="476809"/>
            <a:chOff x="3809231" y="4402762"/>
            <a:chExt cx="4573538" cy="476809"/>
          </a:xfrm>
        </p:grpSpPr>
        <p:sp>
          <p:nvSpPr>
            <p:cNvPr id="6" name="평행 사변형 5"/>
            <p:cNvSpPr/>
            <p:nvPr userDrawn="1"/>
          </p:nvSpPr>
          <p:spPr>
            <a:xfrm>
              <a:off x="3809231" y="4402762"/>
              <a:ext cx="4573538" cy="476809"/>
            </a:xfrm>
            <a:prstGeom prst="parallelogram">
              <a:avLst>
                <a:gd name="adj" fmla="val 25000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제목 1"/>
            <p:cNvSpPr txBox="1"/>
            <p:nvPr userDrawn="1"/>
          </p:nvSpPr>
          <p:spPr>
            <a:xfrm>
              <a:off x="3865817" y="4421513"/>
              <a:ext cx="4408364" cy="458058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defRPr/>
              </a:pPr>
              <a:endParaRPr lang="ko-KR" altLang="en-US" sz="1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/>
                <a:ea typeface="12롯데마트드림Bold"/>
                <a:cs typeface="+mn-cs"/>
              </a:endParaRPr>
            </a:p>
          </p:txBody>
        </p:sp>
      </p:grpSp>
      <p:sp>
        <p:nvSpPr>
          <p:cNvPr id="8" name="제목 1"/>
          <p:cNvSpPr txBox="1"/>
          <p:nvPr/>
        </p:nvSpPr>
        <p:spPr>
          <a:xfrm>
            <a:off x="403944" y="3429000"/>
            <a:ext cx="11384111" cy="45805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ko-KR" sz="4400"/>
              <a:t>Text Mining</a:t>
            </a:r>
            <a:endParaRPr lang="en-US" altLang="ko-KR" sz="44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ko-KR" altLang="en-US" sz="3000"/>
              <a:t>강필성 교수님의 자료를 참고했습니다</a:t>
            </a:r>
            <a:r>
              <a:rPr lang="en-US" altLang="ko-KR" sz="3000"/>
              <a:t>.</a:t>
            </a:r>
            <a:endParaRPr lang="en-US" altLang="ko-KR" sz="4400"/>
          </a:p>
          <a:p>
            <a:pPr>
              <a:defRPr/>
            </a:pPr>
            <a:r>
              <a:rPr lang="ko-KR" altLang="en-US" sz="2000"/>
              <a:t>만든이 </a:t>
            </a:r>
            <a:r>
              <a:rPr lang="en-US" altLang="ko-KR" sz="2000"/>
              <a:t>:</a:t>
            </a:r>
            <a:r>
              <a:rPr lang="ko-KR" altLang="en-US" sz="2000"/>
              <a:t> 오건우</a:t>
            </a:r>
            <a:r>
              <a:rPr lang="en-US" altLang="ko-KR" sz="4400"/>
              <a:t> </a:t>
            </a:r>
            <a:endParaRPr lang="en-US" altLang="ko-KR" sz="4400"/>
          </a:p>
        </p:txBody>
      </p:sp>
      <p:cxnSp>
        <p:nvCxnSpPr>
          <p:cNvPr id="11" name="직선 연결선 10"/>
          <p:cNvCxnSpPr/>
          <p:nvPr userDrawn="1"/>
        </p:nvCxnSpPr>
        <p:spPr>
          <a:xfrm>
            <a:off x="5008718" y="691670"/>
            <a:ext cx="217456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 userDrawn="1"/>
        </p:nvSpPr>
        <p:spPr>
          <a:xfrm>
            <a:off x="5107350" y="345726"/>
            <a:ext cx="1977300" cy="33855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dist">
              <a:spcBef>
                <a:spcPts val="600"/>
              </a:spcBef>
              <a:defRPr/>
            </a:pPr>
            <a:r>
              <a:rPr lang="ko-KR" altLang="en-US" sz="16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/>
                <a:ea typeface="12롯데마트드림Bold"/>
                <a:cs typeface="+mn-cs"/>
              </a:rPr>
              <a:t>투빅스 발표자료 </a:t>
            </a:r>
            <a:endParaRPr lang="ko-KR" altLang="en-US" sz="16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grpSp>
        <p:nvGrpSpPr>
          <p:cNvPr id="13" name="그룹 4"/>
          <p:cNvGrpSpPr/>
          <p:nvPr/>
        </p:nvGrpSpPr>
        <p:grpSpPr>
          <a:xfrm rot="0">
            <a:off x="3809231" y="5272297"/>
            <a:ext cx="4573538" cy="476809"/>
            <a:chOff x="3809231" y="4402762"/>
            <a:chExt cx="4573538" cy="476809"/>
          </a:xfrm>
        </p:grpSpPr>
        <p:sp>
          <p:nvSpPr>
            <p:cNvPr id="14" name="평행 사변형 5"/>
            <p:cNvSpPr/>
            <p:nvPr userDrawn="1"/>
          </p:nvSpPr>
          <p:spPr>
            <a:xfrm>
              <a:off x="3809231" y="4402762"/>
              <a:ext cx="4573538" cy="476809"/>
            </a:xfrm>
            <a:prstGeom prst="parallelogram">
              <a:avLst>
                <a:gd name="adj" fmla="val 25000"/>
              </a:avLst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제목 1"/>
            <p:cNvSpPr txBox="1"/>
            <p:nvPr userDrawn="1"/>
          </p:nvSpPr>
          <p:spPr>
            <a:xfrm>
              <a:off x="3865817" y="4421513"/>
              <a:ext cx="4408364" cy="458058"/>
            </a:xfrm>
            <a:prstGeom prst="rect">
              <a:avLst/>
            </a:prstGeom>
          </p:spPr>
          <p:txBody>
            <a:bodyPr vert="horz" lIns="91440" tIns="45720" rIns="91440" bIns="45720" anchor="ctr">
              <a:noAutofit/>
            </a:bodyPr>
            <a:lstStyle/>
            <a:p>
              <a:pPr lvl="0">
                <a:defRPr/>
              </a:pPr>
              <a:endParaRPr lang="ko-KR" altLang="en-US" sz="18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/>
                </a:solidFill>
                <a:latin typeface="12롯데마트드림Bold"/>
                <a:ea typeface="12롯데마트드림Bold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0" y="560157"/>
            <a:ext cx="10586359" cy="1462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 b="1"/>
              <a:t>정규 표현식</a:t>
            </a:r>
            <a:endParaRPr lang="ko-KR" altLang="en-US" sz="3000" b="1"/>
          </a:p>
          <a:p>
            <a:pPr>
              <a:defRPr/>
            </a:pPr>
            <a:r>
              <a:rPr lang="ko-KR" altLang="en-US" sz="3000" b="1"/>
              <a:t> </a:t>
            </a:r>
            <a:endParaRPr lang="ko-KR" altLang="en-US" sz="3000" b="1"/>
          </a:p>
          <a:p>
            <a:pPr>
              <a:defRPr/>
            </a:pPr>
            <a:endParaRPr lang="ko-KR" altLang="en-US" sz="3000" b="1"/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174815"/>
            <a:ext cx="12192000" cy="5335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0" y="560157"/>
            <a:ext cx="10586359" cy="1462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 b="1"/>
              <a:t>정규 표현식</a:t>
            </a:r>
            <a:endParaRPr lang="ko-KR" altLang="en-US" sz="3000" b="1"/>
          </a:p>
          <a:p>
            <a:pPr>
              <a:defRPr/>
            </a:pPr>
            <a:r>
              <a:rPr lang="ko-KR" altLang="en-US" sz="3000" b="1"/>
              <a:t> </a:t>
            </a:r>
            <a:endParaRPr lang="ko-KR" altLang="en-US" sz="3000" b="1"/>
          </a:p>
          <a:p>
            <a:pPr>
              <a:defRPr/>
            </a:pPr>
            <a:endParaRPr lang="ko-KR" altLang="en-US" sz="3000" b="1"/>
          </a:p>
        </p:txBody>
      </p:sp>
      <p:sp>
        <p:nvSpPr>
          <p:cNvPr id="37" name=""/>
          <p:cNvSpPr txBox="1"/>
          <p:nvPr/>
        </p:nvSpPr>
        <p:spPr>
          <a:xfrm>
            <a:off x="184452" y="1501321"/>
            <a:ext cx="11263691" cy="465944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/>
              <a:t>re 모듈 : 파이썬 정규 표현식을 지원한다.</a:t>
            </a:r>
            <a:endParaRPr lang="ko-KR" altLang="en-US" sz="3000"/>
          </a:p>
          <a:p>
            <a:pPr>
              <a:defRPr/>
            </a:pPr>
            <a:endParaRPr lang="ko-KR" altLang="en-US" sz="3000"/>
          </a:p>
          <a:p>
            <a:pPr>
              <a:defRPr/>
            </a:pPr>
            <a:r>
              <a:rPr lang="ko-KR" altLang="en-US" sz="3000"/>
              <a:t>import re # 정규표현식 모듈 </a:t>
            </a:r>
            <a:endParaRPr lang="ko-KR" altLang="en-US" sz="3000"/>
          </a:p>
          <a:p>
            <a:pPr>
              <a:defRPr/>
            </a:pPr>
            <a:r>
              <a:rPr lang="ko-KR" altLang="en-US" sz="3000"/>
              <a:t> </a:t>
            </a:r>
            <a:endParaRPr lang="ko-KR" altLang="en-US" sz="3000"/>
          </a:p>
          <a:p>
            <a:pPr>
              <a:defRPr/>
            </a:pPr>
            <a:r>
              <a:rPr lang="ko-KR" altLang="en-US" sz="3000"/>
              <a:t>p = re.compile('[a-z]+') </a:t>
            </a:r>
            <a:endParaRPr lang="ko-KR" altLang="en-US" sz="3000"/>
          </a:p>
          <a:p>
            <a:pPr>
              <a:defRPr/>
            </a:pPr>
            <a:r>
              <a:rPr lang="ko-KR" altLang="en-US" sz="3000"/>
              <a:t># re 내장모듈 내(.) compile 메서드를 사용. </a:t>
            </a:r>
            <a:endParaRPr lang="ko-KR" altLang="en-US" sz="3000"/>
          </a:p>
          <a:p>
            <a:pPr>
              <a:defRPr/>
            </a:pPr>
            <a:r>
              <a:rPr lang="ko-KR" altLang="en-US" sz="3000"/>
              <a:t># compile 메서드는 "패턴 객체"를 반환한다. </a:t>
            </a:r>
            <a:endParaRPr lang="ko-KR" altLang="en-US" sz="3000"/>
          </a:p>
          <a:p>
            <a:pPr>
              <a:defRPr/>
            </a:pPr>
            <a:r>
              <a:rPr lang="ko-KR" altLang="en-US" sz="3000"/>
              <a:t> </a:t>
            </a:r>
            <a:endParaRPr lang="ko-KR" altLang="en-US" sz="3000"/>
          </a:p>
          <a:p>
            <a:pPr>
              <a:defRPr/>
            </a:pPr>
            <a:r>
              <a:rPr lang="ko-KR" altLang="en-US" sz="3000"/>
              <a:t>m = p.match("python")    </a:t>
            </a:r>
            <a:endParaRPr lang="ko-KR" altLang="en-US" sz="3000"/>
          </a:p>
          <a:p>
            <a:pPr>
              <a:defRPr/>
            </a:pPr>
            <a:r>
              <a:rPr lang="ko-KR" altLang="en-US" sz="3000"/>
              <a:t># 패턴 객체(p)에는 또다시 검색 메서드가 있다. </a:t>
            </a:r>
            <a:endParaRPr lang="ko-KR" altLang="en-US"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0" y="560157"/>
            <a:ext cx="10586359" cy="1462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 b="1"/>
              <a:t>정규 표현식</a:t>
            </a:r>
            <a:endParaRPr lang="ko-KR" altLang="en-US" sz="3000" b="1"/>
          </a:p>
          <a:p>
            <a:pPr>
              <a:defRPr/>
            </a:pPr>
            <a:r>
              <a:rPr lang="ko-KR" altLang="en-US" sz="3000" b="1"/>
              <a:t> </a:t>
            </a:r>
            <a:endParaRPr lang="ko-KR" altLang="en-US" sz="3000" b="1"/>
          </a:p>
          <a:p>
            <a:pPr>
              <a:defRPr/>
            </a:pPr>
            <a:endParaRPr lang="ko-KR" altLang="en-US" sz="3000" b="1"/>
          </a:p>
        </p:txBody>
      </p:sp>
      <p:sp>
        <p:nvSpPr>
          <p:cNvPr id="37" name=""/>
          <p:cNvSpPr txBox="1"/>
          <p:nvPr/>
        </p:nvSpPr>
        <p:spPr>
          <a:xfrm>
            <a:off x="184452" y="1501321"/>
            <a:ext cx="11263691" cy="237344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/>
              <a:t>re 모듈 : 파이썬 정규 표현식을 지원한다.</a:t>
            </a:r>
            <a:endParaRPr lang="ko-KR" altLang="en-US" sz="3000"/>
          </a:p>
          <a:p>
            <a:pPr>
              <a:defRPr/>
            </a:pPr>
            <a:endParaRPr lang="ko-KR" altLang="en-US" sz="3000"/>
          </a:p>
          <a:p>
            <a:pPr>
              <a:defRPr/>
            </a:pPr>
            <a:r>
              <a:rPr lang="ko-KR" altLang="en-US" sz="3000"/>
              <a:t>import re # 정규표현식 모듈 </a:t>
            </a:r>
            <a:endParaRPr lang="ko-KR" altLang="en-US" sz="3000"/>
          </a:p>
          <a:p>
            <a:pPr>
              <a:defRPr/>
            </a:pPr>
            <a:r>
              <a:rPr lang="ko-KR" altLang="en-US" sz="3000"/>
              <a:t> </a:t>
            </a:r>
            <a:endParaRPr lang="ko-KR" altLang="en-US" sz="3000"/>
          </a:p>
          <a:p>
            <a:pPr>
              <a:defRPr/>
            </a:pPr>
            <a:r>
              <a:rPr lang="ko-KR" altLang="en-US" sz="3000"/>
              <a:t>m = re.match('정규표현식', 문자열 소스)</a:t>
            </a:r>
            <a:endParaRPr lang="ko-KR" altLang="en-US"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0" y="560157"/>
            <a:ext cx="10586359" cy="1462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 b="1"/>
              <a:t>정규 표현식</a:t>
            </a:r>
            <a:endParaRPr lang="ko-KR" altLang="en-US" sz="3000" b="1"/>
          </a:p>
          <a:p>
            <a:pPr>
              <a:defRPr/>
            </a:pPr>
            <a:r>
              <a:rPr lang="ko-KR" altLang="en-US" sz="3000" b="1"/>
              <a:t> </a:t>
            </a:r>
            <a:endParaRPr lang="ko-KR" altLang="en-US" sz="3000" b="1"/>
          </a:p>
          <a:p>
            <a:pPr>
              <a:defRPr/>
            </a:pPr>
            <a:endParaRPr lang="ko-KR" altLang="en-US" sz="3000" b="1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7788" y="1789283"/>
            <a:ext cx="10936424" cy="44284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0" y="560157"/>
            <a:ext cx="10586359" cy="1462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 b="1"/>
              <a:t>정규 표현식</a:t>
            </a:r>
            <a:endParaRPr lang="ko-KR" altLang="en-US" sz="3000" b="1"/>
          </a:p>
          <a:p>
            <a:pPr>
              <a:defRPr/>
            </a:pPr>
            <a:r>
              <a:rPr lang="ko-KR" altLang="en-US" sz="3000" b="1"/>
              <a:t> </a:t>
            </a:r>
            <a:endParaRPr lang="ko-KR" altLang="en-US" sz="3000" b="1"/>
          </a:p>
          <a:p>
            <a:pPr>
              <a:defRPr/>
            </a:pPr>
            <a:endParaRPr lang="ko-KR" altLang="en-US" sz="3000" b="1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14412"/>
            <a:ext cx="12192000" cy="4173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0" y="560157"/>
            <a:ext cx="10586359" cy="1462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3000" b="1"/>
              <a:t>정규 표현식</a:t>
            </a:r>
            <a:endParaRPr lang="ko-KR" altLang="en-US" sz="3000" b="1"/>
          </a:p>
          <a:p>
            <a:pPr>
              <a:defRPr/>
            </a:pPr>
            <a:r>
              <a:rPr lang="ko-KR" altLang="en-US" sz="3000" b="1"/>
              <a:t> </a:t>
            </a:r>
            <a:endParaRPr lang="ko-KR" altLang="en-US" sz="3000" b="1"/>
          </a:p>
          <a:p>
            <a:pPr>
              <a:defRPr/>
            </a:pPr>
            <a:endParaRPr lang="ko-KR" altLang="en-US" sz="3000" b="1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14" y="2104841"/>
            <a:ext cx="12143485" cy="3857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639535" y="1421943"/>
            <a:ext cx="10586359" cy="44340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BeautifulSoup </a:t>
            </a:r>
            <a:r>
              <a:rPr lang="ko-KR" altLang="en-US" sz="3000" b="1"/>
              <a:t>소개 </a:t>
            </a:r>
            <a:endParaRPr lang="ko-KR" altLang="en-US" sz="3000" b="1"/>
          </a:p>
          <a:p>
            <a:pPr>
              <a:defRPr/>
            </a:pPr>
            <a:endParaRPr lang="ko-KR" altLang="en-US" sz="3000" b="1"/>
          </a:p>
          <a:p>
            <a:pPr>
              <a:defRPr/>
            </a:pPr>
            <a:r>
              <a:rPr lang="ko-KR" altLang="en-US" sz="2500" b="0"/>
              <a:t>아름다운 수프</a:t>
            </a:r>
            <a:endParaRPr lang="ko-KR" altLang="en-US" sz="2500" b="0"/>
          </a:p>
          <a:p>
            <a:pPr>
              <a:defRPr/>
            </a:pPr>
            <a:endParaRPr lang="ko-KR" altLang="en-US" sz="2500" b="0"/>
          </a:p>
          <a:p>
            <a:pPr>
              <a:defRPr/>
            </a:pPr>
            <a:r>
              <a:rPr lang="ko-KR" altLang="en-US" sz="2500" b="0"/>
              <a:t>잘못된 </a:t>
            </a:r>
            <a:r>
              <a:rPr lang="en-US" altLang="ko-KR" sz="2500" b="0"/>
              <a:t>HTML</a:t>
            </a:r>
            <a:r>
              <a:rPr lang="ko-KR" altLang="en-US" sz="2500" b="0"/>
              <a:t>을 수정하여 쉽게 탐색할 수 있는 </a:t>
            </a:r>
            <a:r>
              <a:rPr lang="en-US" altLang="ko-KR" sz="2500" b="0"/>
              <a:t>XML</a:t>
            </a:r>
            <a:r>
              <a:rPr lang="ko-KR" altLang="en-US" sz="2500" b="0"/>
              <a:t> 형식의 파이썬 객체로 변환하므로 골치 아픈 웹 탐색에 유리</a:t>
            </a:r>
            <a:endParaRPr lang="ko-KR" altLang="en-US" sz="2500" b="0"/>
          </a:p>
          <a:p>
            <a:pPr>
              <a:defRPr/>
            </a:pPr>
            <a:endParaRPr lang="ko-KR" altLang="en-US" sz="2500" b="0"/>
          </a:p>
          <a:p>
            <a:pPr>
              <a:defRPr/>
            </a:pPr>
            <a:r>
              <a:rPr lang="ko-KR" altLang="en-US" sz="2500" b="0"/>
              <a:t>원하는 정보를 둘러싼</a:t>
            </a:r>
            <a:r>
              <a:rPr lang="en-US" altLang="ko-KR" sz="2500" b="0"/>
              <a:t>,</a:t>
            </a:r>
            <a:r>
              <a:rPr lang="ko-KR" altLang="en-US" sz="2500" b="0"/>
              <a:t> 혹은 그 주변에 태그가 있으면 </a:t>
            </a:r>
            <a:r>
              <a:rPr lang="en-US" altLang="ko-KR" sz="2500" b="0"/>
              <a:t>HTML(XML)</a:t>
            </a:r>
            <a:r>
              <a:rPr lang="ko-KR" altLang="en-US" sz="2500" b="0"/>
              <a:t>파일에서 어떤 정보든 추출할 수 있다</a:t>
            </a:r>
            <a:r>
              <a:rPr lang="en-US" altLang="ko-KR" sz="2500" b="0"/>
              <a:t>.</a:t>
            </a:r>
            <a:endParaRPr lang="en-US" altLang="ko-KR" sz="2500" b="0"/>
          </a:p>
          <a:p>
            <a:pPr>
              <a:defRPr/>
            </a:pPr>
            <a:endParaRPr lang="ko-KR" altLang="en-US" sz="2500" b="0"/>
          </a:p>
          <a:p>
            <a:pPr>
              <a:defRPr/>
            </a:pPr>
            <a:endParaRPr lang="ko-KR" altLang="en-US" sz="25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639535" y="1421943"/>
            <a:ext cx="10586359" cy="445307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600" b="1"/>
              <a:t>BeautifulSoup</a:t>
            </a:r>
            <a:r>
              <a:rPr lang="en-US" altLang="ko-KR" sz="3000" b="1"/>
              <a:t> </a:t>
            </a:r>
            <a:r>
              <a:rPr lang="ko-KR" altLang="en-US" sz="2500" b="1"/>
              <a:t>설치</a:t>
            </a:r>
            <a:r>
              <a:rPr lang="en-US" altLang="ko-KR" sz="2500" b="1"/>
              <a:t>-</a:t>
            </a:r>
            <a:r>
              <a:rPr lang="ko-KR" altLang="en-US" sz="2500" b="1"/>
              <a:t> </a:t>
            </a:r>
            <a:r>
              <a:rPr lang="en-US" altLang="ko-KR" sz="2500" b="1"/>
              <a:t>pip install beautifulsoup4</a:t>
            </a:r>
            <a:endParaRPr lang="en-US" altLang="ko-KR" sz="2500" b="1"/>
          </a:p>
          <a:p>
            <a:pPr>
              <a:defRPr/>
            </a:pPr>
            <a:endParaRPr lang="ko-KR" altLang="en-US" sz="4000" b="1"/>
          </a:p>
          <a:p>
            <a:pPr>
              <a:defRPr/>
            </a:pPr>
            <a:r>
              <a:rPr lang="en-US" altLang="ko-KR" sz="4000" b="0"/>
              <a:t>1.</a:t>
            </a:r>
            <a:r>
              <a:rPr lang="ko-KR" altLang="en-US" sz="4000" b="0"/>
              <a:t> </a:t>
            </a:r>
            <a:r>
              <a:rPr lang="en-US" altLang="ko-KR" sz="4000" b="0"/>
              <a:t>html source </a:t>
            </a:r>
            <a:r>
              <a:rPr lang="ko-KR" altLang="en-US" sz="4000" b="0"/>
              <a:t>불러오기</a:t>
            </a:r>
            <a:endParaRPr lang="ko-KR" altLang="en-US" sz="4000" b="0"/>
          </a:p>
          <a:p>
            <a:pPr>
              <a:defRPr/>
            </a:pPr>
            <a:endParaRPr lang="ko-KR" altLang="en-US" sz="4000" b="0"/>
          </a:p>
          <a:p>
            <a:pPr>
              <a:defRPr/>
            </a:pPr>
            <a:r>
              <a:rPr lang="en-US" altLang="ko-KR" sz="4000" b="0"/>
              <a:t>2.</a:t>
            </a:r>
            <a:r>
              <a:rPr lang="ko-KR" altLang="en-US" sz="4000" b="0"/>
              <a:t> </a:t>
            </a:r>
            <a:r>
              <a:rPr lang="en-US" altLang="ko-KR" sz="4000" b="0"/>
              <a:t>Parsing</a:t>
            </a:r>
            <a:endParaRPr lang="en-US" altLang="ko-KR" sz="4000" b="0"/>
          </a:p>
          <a:p>
            <a:pPr>
              <a:defRPr/>
            </a:pPr>
            <a:endParaRPr lang="en-US" altLang="ko-KR" sz="4000" b="0"/>
          </a:p>
          <a:p>
            <a:pPr>
              <a:defRPr/>
            </a:pPr>
            <a:r>
              <a:rPr lang="en-US" altLang="ko-KR" sz="4000" b="0"/>
              <a:t>3. </a:t>
            </a:r>
            <a:r>
              <a:rPr lang="ko-KR" altLang="en-US" sz="4000" b="0"/>
              <a:t>데이터 저장</a:t>
            </a:r>
            <a:endParaRPr lang="ko-KR" altLang="en-US" sz="4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479273" y="1097732"/>
            <a:ext cx="11233453" cy="576788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/>
              <a:t>1. html source 불러오기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en-US" altLang="ko-KR" sz="3000"/>
              <a:t>1-1. urlopen 이용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en-US" altLang="ko-KR" sz="2800"/>
              <a:t>① 모듈 import : </a:t>
            </a:r>
            <a:endParaRPr lang="en-US" altLang="ko-KR" sz="2800"/>
          </a:p>
          <a:p>
            <a:pPr>
              <a:defRPr/>
            </a:pPr>
            <a:r>
              <a:rPr lang="en-US" altLang="ko-KR" sz="2800"/>
              <a:t>      </a:t>
            </a:r>
            <a:r>
              <a:rPr lang="en-US" altLang="ko-KR" sz="2800">
                <a:solidFill>
                  <a:srgbClr val="ff0000"/>
                </a:solidFill>
              </a:rPr>
              <a:t>from urllib.request import urlopen </a:t>
            </a:r>
            <a:endParaRPr lang="en-US" altLang="ko-KR" sz="280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sz="2800">
                <a:solidFill>
                  <a:srgbClr val="ff0000"/>
                </a:solidFill>
              </a:rPr>
              <a:t>    from bs4 import BeautifulSoup</a:t>
            </a:r>
            <a:endParaRPr lang="en-US" altLang="ko-KR" sz="2800">
              <a:solidFill>
                <a:srgbClr val="ff0000"/>
              </a:solidFill>
            </a:endParaRPr>
          </a:p>
          <a:p>
            <a:pPr>
              <a:defRPr/>
            </a:pPr>
            <a:endParaRPr lang="en-US" altLang="ko-KR" sz="2800"/>
          </a:p>
          <a:p>
            <a:pPr>
              <a:defRPr/>
            </a:pPr>
            <a:r>
              <a:rPr lang="en-US" altLang="ko-KR" sz="2800"/>
              <a:t>② url open : </a:t>
            </a:r>
            <a:endParaRPr lang="en-US" altLang="ko-KR" sz="2800"/>
          </a:p>
          <a:p>
            <a:pPr>
              <a:defRPr/>
            </a:pPr>
            <a:r>
              <a:rPr lang="en-US" altLang="ko-KR" sz="2800"/>
              <a:t>      </a:t>
            </a:r>
            <a:r>
              <a:rPr lang="en-US" altLang="ko-KR" sz="2800">
                <a:solidFill>
                  <a:srgbClr val="ff0000"/>
                </a:solidFill>
              </a:rPr>
              <a:t>html = urlopen(“url 주소”)</a:t>
            </a:r>
            <a:endParaRPr lang="en-US" altLang="ko-KR" sz="2800"/>
          </a:p>
          <a:p>
            <a:pPr>
              <a:defRPr/>
            </a:pPr>
            <a:endParaRPr lang="en-US" altLang="ko-KR" sz="2800"/>
          </a:p>
          <a:p>
            <a:pPr>
              <a:defRPr/>
            </a:pPr>
            <a:r>
              <a:rPr lang="en-US" altLang="ko-KR" sz="2800"/>
              <a:t>③ BeautifulSoup : </a:t>
            </a:r>
            <a:endParaRPr lang="en-US" altLang="ko-KR" sz="2800"/>
          </a:p>
          <a:p>
            <a:pPr>
              <a:defRPr/>
            </a:pPr>
            <a:r>
              <a:rPr lang="en-US" altLang="ko-KR" sz="2800"/>
              <a:t>      </a:t>
            </a:r>
            <a:r>
              <a:rPr lang="en-US" altLang="ko-KR" sz="2800">
                <a:solidFill>
                  <a:srgbClr val="ff0000"/>
                </a:solidFill>
              </a:rPr>
              <a:t>bsObj = BeautifulSoup(html, “html.parser”)</a:t>
            </a:r>
            <a:endParaRPr lang="en-US" altLang="ko-KR" sz="28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532190" y="1229176"/>
            <a:ext cx="11233453" cy="465536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/>
              <a:t>2.  Parsing</a:t>
            </a:r>
            <a:endParaRPr lang="en-US" altLang="ko-KR" sz="3000"/>
          </a:p>
          <a:p>
            <a:pPr>
              <a:defRPr/>
            </a:pPr>
            <a:r>
              <a:rPr lang="en-US" altLang="ko-KR" sz="3000"/>
              <a:t>• find(tag, attributes): 하나만 찾을 때 사용 </a:t>
            </a:r>
            <a:endParaRPr lang="en-US" altLang="ko-KR" sz="3000"/>
          </a:p>
          <a:p>
            <a:pPr>
              <a:defRPr/>
            </a:pPr>
            <a:r>
              <a:rPr lang="en-US" altLang="ko-KR" sz="3000"/>
              <a:t>  </a:t>
            </a:r>
            <a:r>
              <a:rPr lang="en-US" altLang="ko-KR" sz="3000">
                <a:solidFill>
                  <a:srgbClr val="ff0000"/>
                </a:solidFill>
              </a:rPr>
              <a:t>ex) bsObj.find(“table”)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en-US" altLang="ko-KR" sz="3000"/>
              <a:t>• findAll(tag, attributes): 모두 찾을 때 사용 </a:t>
            </a:r>
            <a:endParaRPr lang="en-US" altLang="ko-KR" sz="3000"/>
          </a:p>
          <a:p>
            <a:pPr>
              <a:defRPr/>
            </a:pPr>
            <a:r>
              <a:rPr lang="en-US" altLang="ko-KR" sz="3000"/>
              <a:t>  </a:t>
            </a:r>
            <a:r>
              <a:rPr lang="en-US" altLang="ko-KR" sz="3000">
                <a:solidFill>
                  <a:srgbClr val="ff0000"/>
                </a:solidFill>
              </a:rPr>
              <a:t>ex) bsObj.findAll(“span”, {“class”:“date”})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en-US" altLang="ko-KR" sz="3000"/>
              <a:t>• text, get_text(): 태그 제외하고 내용만 뽑아낼 때 사용 </a:t>
            </a:r>
            <a:endParaRPr lang="en-US" altLang="ko-KR" sz="3000"/>
          </a:p>
          <a:p>
            <a:pPr>
              <a:defRPr/>
            </a:pPr>
            <a:r>
              <a:rPr lang="en-US" altLang="ko-KR" sz="3000"/>
              <a:t>  </a:t>
            </a:r>
            <a:r>
              <a:rPr lang="en-US" altLang="ko-KR" sz="3000">
                <a:solidFill>
                  <a:srgbClr val="ff0000"/>
                </a:solidFill>
              </a:rPr>
              <a:t>ex) bsObj.find("span", {"class":"date"}).text </a:t>
            </a:r>
            <a:endParaRPr lang="en-US" altLang="ko-KR" sz="300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sz="3000">
                <a:solidFill>
                  <a:srgbClr val="ff0000"/>
                </a:solidFill>
              </a:rPr>
              <a:t>       bsObj.find("span", {"class":"date"}).get_text()</a:t>
            </a:r>
            <a:endParaRPr lang="en-US" altLang="ko-KR" sz="300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/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rot="5400000">
            <a:off x="-1806802" y="3466241"/>
            <a:ext cx="6374481" cy="1303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8000" b="0" spc="600">
                <a:solidFill>
                  <a:schemeClr val="bg1"/>
                </a:solidFill>
                <a:latin typeface="12롯데마트드림Medium"/>
                <a:ea typeface="12롯데마트드림Medium"/>
              </a:rPr>
              <a:t>Contents</a:t>
            </a:r>
            <a:endParaRPr lang="ko-KR" altLang="en-US" sz="8000" b="0" spc="600">
              <a:solidFill>
                <a:schemeClr val="bg1"/>
              </a:solidFill>
              <a:latin typeface="12롯데마트드림Medium"/>
              <a:ea typeface="12롯데마트드림Medium"/>
            </a:endParaRPr>
          </a:p>
        </p:txBody>
      </p:sp>
      <p:grpSp>
        <p:nvGrpSpPr>
          <p:cNvPr id="58" name="그룹 57"/>
          <p:cNvGrpSpPr/>
          <p:nvPr/>
        </p:nvGrpSpPr>
        <p:grpSpPr>
          <a:xfrm rot="0">
            <a:off x="2562014" y="2098704"/>
            <a:ext cx="8886253" cy="3508315"/>
            <a:chOff x="2908595" y="1588790"/>
            <a:chExt cx="9283405" cy="3508315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2929920" y="1588790"/>
              <a:ext cx="9262080" cy="0"/>
            </a:xfrm>
            <a:prstGeom prst="line">
              <a:avLst/>
            </a:prstGeom>
            <a:ln w="635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그룹 17"/>
            <p:cNvGrpSpPr/>
            <p:nvPr/>
          </p:nvGrpSpPr>
          <p:grpSpPr>
            <a:xfrm rot="0">
              <a:off x="2929919" y="1784494"/>
              <a:ext cx="9262078" cy="704706"/>
              <a:chOff x="2411760" y="1347611"/>
              <a:chExt cx="9780240" cy="704706"/>
            </a:xfrm>
          </p:grpSpPr>
          <p:sp>
            <p:nvSpPr>
              <p:cNvPr id="9" name="제목 1"/>
              <p:cNvSpPr txBox="1"/>
              <p:nvPr/>
            </p:nvSpPr>
            <p:spPr>
              <a:xfrm>
                <a:off x="2411760" y="1347611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defRPr/>
                </a:pP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U</a:t>
                </a:r>
                <a:r>
                  <a:rPr lang="en-US" altLang="ko-KR" sz="24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nit</a:t>
                </a: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  </a:t>
                </a:r>
                <a:r>
                  <a:rPr lang="en-US" altLang="ko-KR" sz="24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00</a:t>
                </a: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 </a:t>
                </a:r>
                <a:r>
                  <a:rPr lang="ko-KR" altLang="en-US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ㅣ</a:t>
                </a: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Overview </a:t>
                </a:r>
                <a:endParaRPr lang="en-US" altLang="ko-KR" sz="2800" b="0" spc="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/>
                  <a:ea typeface="12롯데마트드림Bold"/>
                  <a:cs typeface="+mn-cs"/>
                </a:endParaRPr>
              </a:p>
            </p:txBody>
          </p:sp>
          <p:cxnSp>
            <p:nvCxnSpPr>
              <p:cNvPr id="16" name="직선 연결선 15"/>
              <p:cNvCxnSpPr/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 rot="0">
              <a:off x="2910017" y="3359131"/>
              <a:ext cx="9281980" cy="853797"/>
              <a:chOff x="2390745" y="2042160"/>
              <a:chExt cx="9801254" cy="853797"/>
            </a:xfrm>
          </p:grpSpPr>
          <p:sp>
            <p:nvSpPr>
              <p:cNvPr id="47" name="제목 1"/>
              <p:cNvSpPr txBox="1"/>
              <p:nvPr/>
            </p:nvSpPr>
            <p:spPr>
              <a:xfrm>
                <a:off x="2390745" y="2191251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defRPr/>
                </a:pP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U</a:t>
                </a:r>
                <a:r>
                  <a:rPr lang="en-US" altLang="ko-KR" sz="24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nit</a:t>
                </a: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  </a:t>
                </a:r>
                <a:r>
                  <a:rPr lang="en-US" altLang="ko-KR" sz="24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02</a:t>
                </a: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 </a:t>
                </a:r>
                <a:r>
                  <a:rPr lang="ko-KR" altLang="en-US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ㅣ</a:t>
                </a: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Preprocess &amp; Transform the data</a:t>
                </a:r>
                <a:endParaRPr lang="en-US" altLang="ko-KR" sz="2800" b="0" spc="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/>
                  <a:ea typeface="12롯데마트드림Bold"/>
                  <a:cs typeface="+mn-cs"/>
                </a:endParaRPr>
              </a:p>
            </p:txBody>
          </p:sp>
          <p:cxnSp>
            <p:nvCxnSpPr>
              <p:cNvPr id="48" name="직선 연결선 47"/>
              <p:cNvCxnSpPr/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그룹 48"/>
            <p:cNvGrpSpPr/>
            <p:nvPr/>
          </p:nvGrpSpPr>
          <p:grpSpPr>
            <a:xfrm rot="0">
              <a:off x="2908595" y="4239222"/>
              <a:ext cx="9283403" cy="857883"/>
              <a:chOff x="2389242" y="2042160"/>
              <a:chExt cx="9802758" cy="857883"/>
            </a:xfrm>
          </p:grpSpPr>
          <p:sp>
            <p:nvSpPr>
              <p:cNvPr id="50" name="제목 1"/>
              <p:cNvSpPr txBox="1"/>
              <p:nvPr/>
            </p:nvSpPr>
            <p:spPr>
              <a:xfrm>
                <a:off x="2389242" y="2195337"/>
                <a:ext cx="9516080" cy="704706"/>
              </a:xfrm>
              <a:prstGeom prst="rect">
                <a:avLst/>
              </a:prstGeom>
            </p:spPr>
            <p:txBody>
              <a:bodyPr vert="horz" lIns="91440" tIns="45720" rIns="91440" bIns="45720" anchor="ctr">
                <a:noAutofit/>
              </a:bodyPr>
              <a:lstStyle>
                <a:lvl1pPr algn="ctr" defTabSz="914400" rtl="0" eaLnBrk="1" latinLnBrk="1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defRPr/>
                </a:pP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U</a:t>
                </a:r>
                <a:r>
                  <a:rPr lang="en-US" altLang="ko-KR" sz="24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nit</a:t>
                </a: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  </a:t>
                </a:r>
                <a:r>
                  <a:rPr lang="en-US" altLang="ko-KR" sz="24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03</a:t>
                </a: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 </a:t>
                </a:r>
                <a:r>
                  <a:rPr lang="ko-KR" altLang="en-US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ㅣ</a:t>
                </a:r>
                <a:r>
                  <a:rPr lang="en-US" altLang="ko-KR" sz="2800" b="0" spc="50">
                    <a:ln w="9525"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12롯데마트드림Bold"/>
                    <a:ea typeface="12롯데마트드림Bold"/>
                    <a:cs typeface="+mn-cs"/>
                  </a:rPr>
                  <a:t>Using</a:t>
                </a:r>
                <a:endParaRPr lang="en-US" altLang="ko-KR" sz="2800" b="0" spc="50">
                  <a:ln w="9525"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Bold"/>
                  <a:ea typeface="12롯데마트드림Bold"/>
                  <a:cs typeface="+mn-cs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2411760" y="2042160"/>
                <a:ext cx="978024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제목 1"/>
          <p:cNvSpPr txBox="1"/>
          <p:nvPr/>
        </p:nvSpPr>
        <p:spPr>
          <a:xfrm>
            <a:off x="2563376" y="3171774"/>
            <a:ext cx="8626377" cy="704706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8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/>
                <a:ea typeface="12롯데마트드림Bold"/>
                <a:cs typeface="+mn-cs"/>
              </a:rPr>
              <a:t>U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/>
                <a:ea typeface="12롯데마트드림Bold"/>
                <a:cs typeface="+mn-cs"/>
              </a:rPr>
              <a:t>nit</a:t>
            </a:r>
            <a:r>
              <a:rPr lang="en-US" altLang="ko-KR" sz="28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/>
                <a:ea typeface="12롯데마트드림Bold"/>
                <a:cs typeface="+mn-cs"/>
              </a:rPr>
              <a:t>  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/>
                <a:ea typeface="12롯데마트드림Bold"/>
                <a:cs typeface="+mn-cs"/>
              </a:rPr>
              <a:t>01</a:t>
            </a:r>
            <a:r>
              <a:rPr lang="en-US" altLang="ko-KR" sz="28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8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8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8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0" y="907895"/>
            <a:ext cx="10586359" cy="138678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BeautifulSoup</a:t>
            </a:r>
            <a:endParaRPr lang="en-US" altLang="ko-KR" sz="3000" b="1"/>
          </a:p>
          <a:p>
            <a:pPr>
              <a:defRPr/>
            </a:pPr>
            <a:endParaRPr lang="ko-KR" altLang="en-US" sz="3000" b="1"/>
          </a:p>
          <a:p>
            <a:pPr>
              <a:defRPr/>
            </a:pPr>
            <a:endParaRPr lang="ko-KR" altLang="en-US" sz="2500" b="0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936409"/>
            <a:ext cx="12192000" cy="401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0" y="907895"/>
            <a:ext cx="10586359" cy="138678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BeautifulSoup</a:t>
            </a:r>
            <a:endParaRPr lang="en-US" altLang="ko-KR" sz="3000" b="1"/>
          </a:p>
          <a:p>
            <a:pPr>
              <a:defRPr/>
            </a:pPr>
            <a:endParaRPr lang="ko-KR" altLang="en-US" sz="3000" b="1"/>
          </a:p>
          <a:p>
            <a:pPr>
              <a:defRPr/>
            </a:pPr>
            <a:endParaRPr lang="ko-KR" altLang="en-US" sz="2500" b="0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799713"/>
            <a:ext cx="12187468" cy="4120359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7486950" y="2090964"/>
            <a:ext cx="4444999" cy="17311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 txBox="1"/>
          <p:nvPr/>
        </p:nvSpPr>
        <p:spPr>
          <a:xfrm>
            <a:off x="7535332" y="3950606"/>
            <a:ext cx="4656668" cy="4692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 b="1"/>
              <a:t>패턴을 찾자 </a:t>
            </a:r>
            <a:r>
              <a:rPr lang="en-US" altLang="ko-KR" sz="2500" b="1"/>
              <a:t>!!</a:t>
            </a:r>
            <a:endParaRPr lang="en-US" altLang="ko-KR" sz="2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0" y="907895"/>
            <a:ext cx="10586359" cy="138678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BeautifulSoup</a:t>
            </a:r>
            <a:endParaRPr lang="en-US" altLang="ko-KR" sz="3000" b="1"/>
          </a:p>
          <a:p>
            <a:pPr>
              <a:defRPr/>
            </a:pPr>
            <a:endParaRPr lang="ko-KR" altLang="en-US" sz="3000" b="1"/>
          </a:p>
          <a:p>
            <a:pPr>
              <a:defRPr/>
            </a:pPr>
            <a:endParaRPr lang="ko-KR" altLang="en-US" sz="2500" b="0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73794"/>
            <a:ext cx="12192000" cy="4078029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7807478" y="2967869"/>
            <a:ext cx="4384522" cy="2139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 txBox="1"/>
          <p:nvPr/>
        </p:nvSpPr>
        <p:spPr>
          <a:xfrm>
            <a:off x="7837713" y="5099654"/>
            <a:ext cx="4656668" cy="470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/>
              <a:t>  찾자 </a:t>
            </a:r>
            <a:r>
              <a:rPr lang="en-US" altLang="ko-KR" sz="2500" b="1"/>
              <a:t>!!</a:t>
            </a:r>
            <a:endParaRPr lang="en-US" altLang="ko-KR" sz="2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0" y="907895"/>
            <a:ext cx="10586359" cy="138678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BeautifulSoup</a:t>
            </a:r>
            <a:endParaRPr lang="en-US" altLang="ko-KR" sz="3000" b="1"/>
          </a:p>
          <a:p>
            <a:pPr>
              <a:defRPr/>
            </a:pPr>
            <a:endParaRPr lang="ko-KR" altLang="en-US" sz="3000" b="1"/>
          </a:p>
          <a:p>
            <a:pPr>
              <a:defRPr/>
            </a:pPr>
            <a:endParaRPr lang="ko-KR" altLang="en-US" sz="2500" b="0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42271" y="1620538"/>
            <a:ext cx="10880733" cy="4856684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6597954" y="2574774"/>
            <a:ext cx="4898569" cy="2396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"/>
          <p:cNvSpPr txBox="1"/>
          <p:nvPr/>
        </p:nvSpPr>
        <p:spPr>
          <a:xfrm>
            <a:off x="7837713" y="5099654"/>
            <a:ext cx="4656668" cy="470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/>
              <a:t>  찾자 </a:t>
            </a:r>
            <a:r>
              <a:rPr lang="en-US" altLang="ko-KR" sz="2500" b="1"/>
              <a:t>!!</a:t>
            </a:r>
            <a:endParaRPr lang="en-US" altLang="ko-KR" sz="2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01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Web Scrapping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5" name=""/>
          <p:cNvSpPr txBox="1"/>
          <p:nvPr/>
        </p:nvSpPr>
        <p:spPr>
          <a:xfrm>
            <a:off x="0" y="907895"/>
            <a:ext cx="10586359" cy="138678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BeautifulSoup</a:t>
            </a:r>
            <a:endParaRPr lang="en-US" altLang="ko-KR" sz="3000" b="1"/>
          </a:p>
          <a:p>
            <a:pPr>
              <a:defRPr/>
            </a:pPr>
            <a:endParaRPr lang="ko-KR" altLang="en-US" sz="3000" b="1"/>
          </a:p>
          <a:p>
            <a:pPr>
              <a:defRPr/>
            </a:pPr>
            <a:endParaRPr lang="ko-KR" altLang="en-US" sz="2500" b="0"/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570492"/>
            <a:ext cx="12232142" cy="4987013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8548311" y="2000251"/>
            <a:ext cx="3643688" cy="2865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 txBox="1"/>
          <p:nvPr/>
        </p:nvSpPr>
        <p:spPr>
          <a:xfrm>
            <a:off x="8442476" y="4963582"/>
            <a:ext cx="4656668" cy="470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500" b="1"/>
              <a:t>  찾자 </a:t>
            </a:r>
            <a:r>
              <a:rPr lang="en-US" altLang="ko-KR" sz="2500" b="1"/>
              <a:t>!!</a:t>
            </a:r>
            <a:endParaRPr lang="en-US" altLang="ko-KR" sz="2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/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"/>
          <p:cNvSpPr txBox="1"/>
          <p:nvPr/>
        </p:nvSpPr>
        <p:spPr>
          <a:xfrm>
            <a:off x="2136319" y="610552"/>
            <a:ext cx="8817430" cy="19198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8000"/>
              <a:t>Preprocessing</a:t>
            </a:r>
            <a:endParaRPr lang="en-US" altLang="ko-KR" sz="8000"/>
          </a:p>
          <a:p>
            <a:pPr>
              <a:defRPr/>
            </a:pPr>
            <a:r>
              <a:rPr lang="ko-KR" altLang="en-US" sz="4000"/>
              <a:t>어떻게 처리할 것인가</a:t>
            </a:r>
            <a:endParaRPr lang="ko-KR" altLang="en-US" sz="4000"/>
          </a:p>
        </p:txBody>
      </p:sp>
      <p:sp>
        <p:nvSpPr>
          <p:cNvPr id="61" name=""/>
          <p:cNvSpPr txBox="1"/>
          <p:nvPr/>
        </p:nvSpPr>
        <p:spPr>
          <a:xfrm>
            <a:off x="2326821" y="3068410"/>
            <a:ext cx="5442857" cy="23684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Pos tagging</a:t>
            </a:r>
            <a:endParaRPr lang="en-US" altLang="ko-KR" sz="3000" b="1"/>
          </a:p>
          <a:p>
            <a:pPr>
              <a:defRPr/>
            </a:pPr>
            <a:endParaRPr lang="en-US" altLang="ko-KR" sz="3000" b="1"/>
          </a:p>
          <a:p>
            <a:pPr>
              <a:defRPr/>
            </a:pPr>
            <a:r>
              <a:rPr lang="en-US" altLang="ko-KR" sz="3000" b="1"/>
              <a:t>Tokenize</a:t>
            </a:r>
            <a:endParaRPr lang="en-US" altLang="ko-KR" sz="3000" b="1"/>
          </a:p>
          <a:p>
            <a:pPr>
              <a:defRPr/>
            </a:pPr>
            <a:endParaRPr lang="en-US" altLang="ko-KR" sz="3000" b="1"/>
          </a:p>
          <a:p>
            <a:pPr>
              <a:defRPr/>
            </a:pPr>
            <a:r>
              <a:rPr lang="en-US" altLang="ko-KR" sz="3000" b="1"/>
              <a:t>stop-words</a:t>
            </a:r>
            <a:endParaRPr lang="en-US" altLang="ko-KR" sz="3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816428" y="1326696"/>
            <a:ext cx="10695216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 sz="3000"/>
          </a:p>
        </p:txBody>
      </p:sp>
      <p:sp>
        <p:nvSpPr>
          <p:cNvPr id="36" name=""/>
          <p:cNvSpPr txBox="1"/>
          <p:nvPr/>
        </p:nvSpPr>
        <p:spPr>
          <a:xfrm>
            <a:off x="693963" y="1299482"/>
            <a:ext cx="10110108" cy="5178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800" b="1"/>
              <a:t>Preprocessing : Pos tagging </a:t>
            </a:r>
            <a:endParaRPr lang="en-US" altLang="ko-KR" sz="2800" b="1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876345"/>
            <a:ext cx="6095999" cy="4981655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774774"/>
            <a:ext cx="6096000" cy="5083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816428" y="1326696"/>
            <a:ext cx="10695216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 sz="3000"/>
          </a:p>
        </p:txBody>
      </p:sp>
      <p:sp>
        <p:nvSpPr>
          <p:cNvPr id="36" name=""/>
          <p:cNvSpPr txBox="1"/>
          <p:nvPr/>
        </p:nvSpPr>
        <p:spPr>
          <a:xfrm>
            <a:off x="693963" y="1299482"/>
            <a:ext cx="10110108" cy="51788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800" b="1"/>
              <a:t>Preprocessing : Tokenize</a:t>
            </a:r>
            <a:endParaRPr lang="en-US" altLang="ko-KR" sz="2800" b="1"/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2365" y="1919960"/>
            <a:ext cx="11416126" cy="1345754"/>
          </a:xfrm>
          <a:prstGeom prst="rect">
            <a:avLst/>
          </a:prstGeom>
        </p:spPr>
      </p:pic>
      <p:sp>
        <p:nvSpPr>
          <p:cNvPr id="40" name=""/>
          <p:cNvSpPr txBox="1"/>
          <p:nvPr/>
        </p:nvSpPr>
        <p:spPr>
          <a:xfrm>
            <a:off x="340178" y="3428995"/>
            <a:ext cx="11511644" cy="22840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/>
              <a:t>['년', '마지막', '날', '우드', '인천', '걱정', '컨디션', '부대', '시설', '부분', '대하', '직원', '분', '절하', '안', '내하']</a:t>
            </a:r>
            <a:endParaRPr lang="en-US" altLang="ko-KR" sz="2400"/>
          </a:p>
          <a:p>
            <a:pPr>
              <a:defRPr/>
            </a:pPr>
            <a:endParaRPr lang="en-US" altLang="ko-KR" sz="2400"/>
          </a:p>
          <a:p>
            <a:pPr>
              <a:defRPr/>
            </a:pPr>
            <a:r>
              <a:rPr lang="en-US" altLang="ko-KR" sz="2400"/>
              <a:t>['번째', '방문', '투', '베드', '룸', '가족', '이용', '룸', '입구', '문', '몰딩', '저녁', '식사', '식기', '세척기', '고장', '추가', '식기',]</a:t>
            </a:r>
            <a:endParaRPr lang="en-US" altLang="ko-KR" sz="2400"/>
          </a:p>
          <a:p>
            <a:pPr>
              <a:defRPr/>
            </a:pPr>
            <a:endParaRPr lang="en-US" altLang="ko-KR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816428" y="1326696"/>
            <a:ext cx="10695216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 sz="3000"/>
          </a:p>
        </p:txBody>
      </p:sp>
      <p:sp>
        <p:nvSpPr>
          <p:cNvPr id="36" name=""/>
          <p:cNvSpPr txBox="1"/>
          <p:nvPr/>
        </p:nvSpPr>
        <p:spPr>
          <a:xfrm>
            <a:off x="693963" y="1299482"/>
            <a:ext cx="10110108" cy="94651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800" b="1"/>
              <a:t>Preprocessing : Stop-words</a:t>
            </a:r>
            <a:endParaRPr lang="en-US" altLang="ko-KR" sz="2800" b="1"/>
          </a:p>
          <a:p>
            <a:pPr>
              <a:defRPr/>
            </a:pPr>
            <a:r>
              <a:rPr lang="ko-KR" altLang="en-US" sz="2800"/>
              <a:t>은</a:t>
            </a:r>
            <a:r>
              <a:rPr lang="en-US" altLang="ko-KR" sz="2800"/>
              <a:t>,</a:t>
            </a:r>
            <a:r>
              <a:rPr lang="ko-KR" altLang="en-US" sz="2800"/>
              <a:t> 는</a:t>
            </a:r>
            <a:r>
              <a:rPr lang="en-US" altLang="ko-KR" sz="2800"/>
              <a:t>,</a:t>
            </a:r>
            <a:r>
              <a:rPr lang="ko-KR" altLang="en-US" sz="2800"/>
              <a:t> 이</a:t>
            </a:r>
            <a:r>
              <a:rPr lang="en-US" altLang="ko-KR" sz="2800"/>
              <a:t>,</a:t>
            </a:r>
            <a:r>
              <a:rPr lang="ko-KR" altLang="en-US" sz="2800"/>
              <a:t> 가</a:t>
            </a:r>
            <a:r>
              <a:rPr lang="en-US" altLang="ko-KR" sz="2800"/>
              <a:t>,</a:t>
            </a:r>
            <a:r>
              <a:rPr lang="ko-KR" altLang="en-US" sz="2800"/>
              <a:t> 를 등 의미가 없는 말들 제거</a:t>
            </a:r>
            <a:endParaRPr lang="ko-KR" altLang="en-US" sz="2800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06740" y="2258260"/>
            <a:ext cx="10864267" cy="4083191"/>
          </a:xfrm>
          <a:prstGeom prst="rect">
            <a:avLst/>
          </a:prstGeom>
        </p:spPr>
      </p:pic>
      <p:sp>
        <p:nvSpPr>
          <p:cNvPr id="42" name=""/>
          <p:cNvSpPr txBox="1"/>
          <p:nvPr/>
        </p:nvSpPr>
        <p:spPr>
          <a:xfrm>
            <a:off x="149678" y="6268811"/>
            <a:ext cx="11906250" cy="6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en-US">
                <a:hlinkClick r:id="rId3"/>
              </a:rPr>
              <a:t>file:///C:/Users/glam/Documents/text-mining-master/01_Introduction%20to%20Text%20Mining/01_Introduction%20to%20Text%20Mining.pdf</a:t>
            </a:r>
            <a:r>
              <a:rPr lang="en-US" altLang="ko-KR"/>
              <a:t>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/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"/>
          <p:cNvSpPr txBox="1"/>
          <p:nvPr/>
        </p:nvSpPr>
        <p:spPr>
          <a:xfrm>
            <a:off x="2136319" y="610551"/>
            <a:ext cx="8817430" cy="191166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8000"/>
              <a:t>Representation</a:t>
            </a:r>
            <a:endParaRPr lang="en-US" altLang="ko-KR" sz="8000"/>
          </a:p>
          <a:p>
            <a:pPr>
              <a:defRPr/>
            </a:pPr>
            <a:r>
              <a:rPr lang="ko-KR" altLang="en-US" sz="4000"/>
              <a:t>어떻게 표현할 것인가</a:t>
            </a:r>
            <a:endParaRPr lang="ko-KR" altLang="en-US" sz="4000"/>
          </a:p>
        </p:txBody>
      </p:sp>
      <p:sp>
        <p:nvSpPr>
          <p:cNvPr id="61" name=""/>
          <p:cNvSpPr txBox="1"/>
          <p:nvPr/>
        </p:nvSpPr>
        <p:spPr>
          <a:xfrm>
            <a:off x="2326821" y="3068410"/>
            <a:ext cx="5442857" cy="23684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Bag of Words</a:t>
            </a:r>
            <a:endParaRPr lang="en-US" altLang="ko-KR" sz="3000" b="1"/>
          </a:p>
          <a:p>
            <a:pPr>
              <a:defRPr/>
            </a:pPr>
            <a:endParaRPr lang="en-US" altLang="ko-KR" sz="3000" b="1"/>
          </a:p>
          <a:p>
            <a:pPr>
              <a:defRPr/>
            </a:pPr>
            <a:r>
              <a:rPr lang="en-US" altLang="ko-KR" sz="3000" b="1"/>
              <a:t>Word Weighting</a:t>
            </a:r>
            <a:endParaRPr lang="en-US" altLang="ko-KR" sz="3000" b="1"/>
          </a:p>
          <a:p>
            <a:pPr>
              <a:defRPr/>
            </a:pPr>
            <a:endParaRPr lang="en-US" altLang="ko-KR" sz="3000" b="1"/>
          </a:p>
          <a:p>
            <a:pPr>
              <a:defRPr/>
            </a:pPr>
            <a:r>
              <a:rPr lang="en-US" altLang="ko-KR" sz="3000" b="1"/>
              <a:t>Word Embedding</a:t>
            </a:r>
            <a:endParaRPr lang="en-US" altLang="ko-KR" sz="3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/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"/>
          <p:cNvSpPr txBox="1"/>
          <p:nvPr/>
        </p:nvSpPr>
        <p:spPr>
          <a:xfrm>
            <a:off x="2503713" y="2774088"/>
            <a:ext cx="8817429" cy="19198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8000"/>
              <a:t>overviewing</a:t>
            </a:r>
            <a:endParaRPr lang="en-US" altLang="ko-KR" sz="8000"/>
          </a:p>
          <a:p>
            <a:pPr>
              <a:defRPr/>
            </a:pPr>
            <a:r>
              <a:rPr lang="ko-KR" altLang="en-US" sz="4000"/>
              <a:t>무엇을 하는가</a:t>
            </a:r>
            <a:endParaRPr lang="ko-KR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693963" y="1299482"/>
            <a:ext cx="10110108" cy="517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/>
              <a:t>Bag of words</a:t>
            </a:r>
            <a:endParaRPr lang="en-US" altLang="ko-KR" sz="2800" b="1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9452" y="1759329"/>
            <a:ext cx="11433096" cy="4591198"/>
          </a:xfrm>
          <a:prstGeom prst="rect">
            <a:avLst/>
          </a:prstGeom>
        </p:spPr>
      </p:pic>
      <p:sp>
        <p:nvSpPr>
          <p:cNvPr id="38" name=""/>
          <p:cNvSpPr txBox="1"/>
          <p:nvPr/>
        </p:nvSpPr>
        <p:spPr>
          <a:xfrm>
            <a:off x="149678" y="6268811"/>
            <a:ext cx="11906250" cy="634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en-US">
                <a:hlinkClick r:id="rId3"/>
              </a:rPr>
              <a:t>file:///C:/Users/glam/Documents/text-mining-master/01_Introduction%20to%20Text%20Mining/01_Introduction%20to%20Text%20Mining.pdf</a:t>
            </a:r>
            <a:r>
              <a:rPr lang="en-US" altLang="ko-KR"/>
              <a:t>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6" name=""/>
          <p:cNvSpPr txBox="1"/>
          <p:nvPr/>
        </p:nvSpPr>
        <p:spPr>
          <a:xfrm>
            <a:off x="693963" y="1299482"/>
            <a:ext cx="10110108" cy="517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/>
              <a:t>Bag of words</a:t>
            </a:r>
            <a:endParaRPr lang="en-US" altLang="ko-KR" sz="2800" b="1"/>
          </a:p>
        </p:txBody>
      </p:sp>
      <p:sp>
        <p:nvSpPr>
          <p:cNvPr id="39" name=""/>
          <p:cNvSpPr txBox="1"/>
          <p:nvPr/>
        </p:nvSpPr>
        <p:spPr>
          <a:xfrm>
            <a:off x="380998" y="2242184"/>
            <a:ext cx="10477500" cy="420433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 sz="3000"/>
          </a:p>
          <a:p>
            <a:pPr>
              <a:defRPr/>
            </a:pPr>
            <a:endParaRPr lang="ko-KR" altLang="en-US" sz="3000"/>
          </a:p>
          <a:p>
            <a:pPr>
              <a:defRPr/>
            </a:pPr>
            <a:r>
              <a:rPr lang="ko-KR" altLang="en-US" sz="3000"/>
              <a:t>강열이는 잉걸이를 좋아한다</a:t>
            </a:r>
            <a:r>
              <a:rPr lang="en-US" altLang="ko-KR" sz="3000"/>
              <a:t>.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ko-KR" altLang="en-US" sz="3000"/>
              <a:t>잉걸이는 강열이를 좋아한다</a:t>
            </a:r>
            <a:r>
              <a:rPr lang="en-US" altLang="ko-KR" sz="3000"/>
              <a:t>.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ko-KR" altLang="en-US" sz="3000"/>
              <a:t>단어의 순서에 상관없이 단어가 존재하면 </a:t>
            </a:r>
            <a:r>
              <a:rPr lang="en-US" altLang="ko-KR" sz="3000"/>
              <a:t>1</a:t>
            </a:r>
            <a:r>
              <a:rPr lang="ko-KR" altLang="en-US" sz="3000"/>
              <a:t>로 표시</a:t>
            </a:r>
            <a:endParaRPr lang="ko-KR" altLang="en-US" sz="3000"/>
          </a:p>
          <a:p>
            <a:pPr>
              <a:defRPr/>
            </a:pPr>
            <a:endParaRPr lang="ko-KR" altLang="en-US" sz="3000"/>
          </a:p>
          <a:p>
            <a:pPr>
              <a:defRPr/>
            </a:pPr>
            <a:r>
              <a:rPr lang="en-US" altLang="ko-KR" sz="3000"/>
              <a:t>-&gt;</a:t>
            </a:r>
            <a:r>
              <a:rPr lang="ko-KR" altLang="en-US" sz="3000"/>
              <a:t> 의미 전달의 한계</a:t>
            </a:r>
            <a:endParaRPr lang="ko-KR" altLang="en-US" sz="3000"/>
          </a:p>
        </p:txBody>
      </p:sp>
      <p:sp>
        <p:nvSpPr>
          <p:cNvPr id="40" name=""/>
          <p:cNvSpPr txBox="1"/>
          <p:nvPr/>
        </p:nvSpPr>
        <p:spPr>
          <a:xfrm>
            <a:off x="5796642" y="2197553"/>
            <a:ext cx="6177642" cy="237254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/>
              <a:t>(....,</a:t>
            </a:r>
            <a:r>
              <a:rPr lang="ko-KR" altLang="en-US" sz="3000"/>
              <a:t> 잉걸</a:t>
            </a:r>
            <a:r>
              <a:rPr lang="en-US" altLang="ko-KR" sz="3000"/>
              <a:t>,</a:t>
            </a:r>
            <a:r>
              <a:rPr lang="ko-KR" altLang="en-US" sz="3000"/>
              <a:t> </a:t>
            </a:r>
            <a:r>
              <a:rPr lang="en-US" altLang="ko-KR" sz="3000"/>
              <a:t>....</a:t>
            </a:r>
            <a:r>
              <a:rPr lang="ko-KR" altLang="en-US" sz="3000"/>
              <a:t> </a:t>
            </a:r>
            <a:r>
              <a:rPr lang="en-US" altLang="ko-KR" sz="3000"/>
              <a:t>,</a:t>
            </a:r>
            <a:r>
              <a:rPr lang="ko-KR" altLang="en-US" sz="3000"/>
              <a:t> 좋아하</a:t>
            </a:r>
            <a:r>
              <a:rPr lang="en-US" altLang="ko-KR" sz="3000"/>
              <a:t>,</a:t>
            </a:r>
            <a:r>
              <a:rPr lang="ko-KR" altLang="en-US" sz="3000"/>
              <a:t> </a:t>
            </a:r>
            <a:r>
              <a:rPr lang="en-US" altLang="ko-KR" sz="3000"/>
              <a:t>...</a:t>
            </a:r>
            <a:r>
              <a:rPr lang="ko-KR" altLang="en-US" sz="3000"/>
              <a:t> </a:t>
            </a:r>
            <a:r>
              <a:rPr lang="en-US" altLang="ko-KR" sz="3000"/>
              <a:t>,</a:t>
            </a:r>
            <a:r>
              <a:rPr lang="ko-KR" altLang="en-US" sz="3000"/>
              <a:t> 강열 </a:t>
            </a:r>
            <a:r>
              <a:rPr lang="en-US" altLang="ko-KR" sz="3000"/>
              <a:t>)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en-US" altLang="ko-KR" sz="3000"/>
              <a:t>(....,</a:t>
            </a:r>
            <a:r>
              <a:rPr lang="ko-KR" altLang="en-US" sz="3000"/>
              <a:t> </a:t>
            </a:r>
            <a:r>
              <a:rPr lang="en-US" altLang="ko-KR" sz="3000"/>
              <a:t>1,</a:t>
            </a:r>
            <a:r>
              <a:rPr lang="ko-KR" altLang="en-US" sz="3000"/>
              <a:t> </a:t>
            </a:r>
            <a:r>
              <a:rPr lang="en-US" altLang="ko-KR" sz="3000"/>
              <a:t>....</a:t>
            </a:r>
            <a:r>
              <a:rPr lang="ko-KR" altLang="en-US" sz="3000"/>
              <a:t> </a:t>
            </a:r>
            <a:r>
              <a:rPr lang="en-US" altLang="ko-KR" sz="3000"/>
              <a:t>,</a:t>
            </a:r>
            <a:r>
              <a:rPr lang="ko-KR" altLang="en-US" sz="3000"/>
              <a:t> </a:t>
            </a:r>
            <a:r>
              <a:rPr lang="en-US" altLang="ko-KR" sz="3000"/>
              <a:t>1,</a:t>
            </a:r>
            <a:r>
              <a:rPr lang="ko-KR" altLang="en-US" sz="3000"/>
              <a:t> </a:t>
            </a:r>
            <a:r>
              <a:rPr lang="en-US" altLang="ko-KR" sz="3000"/>
              <a:t>...</a:t>
            </a:r>
            <a:r>
              <a:rPr lang="ko-KR" altLang="en-US" sz="3000"/>
              <a:t> </a:t>
            </a:r>
            <a:r>
              <a:rPr lang="en-US" altLang="ko-KR" sz="3000"/>
              <a:t>,</a:t>
            </a:r>
            <a:r>
              <a:rPr lang="ko-KR" altLang="en-US" sz="3000"/>
              <a:t> </a:t>
            </a:r>
            <a:r>
              <a:rPr lang="en-US" altLang="ko-KR" sz="3000"/>
              <a:t>1</a:t>
            </a:r>
            <a:r>
              <a:rPr lang="ko-KR" altLang="en-US" sz="3000"/>
              <a:t> </a:t>
            </a:r>
            <a:r>
              <a:rPr lang="en-US" altLang="ko-KR" sz="3000"/>
              <a:t>)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en-US" altLang="ko-KR" sz="3000"/>
              <a:t>(....,</a:t>
            </a:r>
            <a:r>
              <a:rPr lang="ko-KR" altLang="en-US" sz="3000"/>
              <a:t> </a:t>
            </a:r>
            <a:r>
              <a:rPr lang="en-US" altLang="ko-KR" sz="3000"/>
              <a:t>1,</a:t>
            </a:r>
            <a:r>
              <a:rPr lang="ko-KR" altLang="en-US" sz="3000"/>
              <a:t> </a:t>
            </a:r>
            <a:r>
              <a:rPr lang="en-US" altLang="ko-KR" sz="3000"/>
              <a:t>....</a:t>
            </a:r>
            <a:r>
              <a:rPr lang="ko-KR" altLang="en-US" sz="3000"/>
              <a:t> </a:t>
            </a:r>
            <a:r>
              <a:rPr lang="en-US" altLang="ko-KR" sz="3000"/>
              <a:t>,</a:t>
            </a:r>
            <a:r>
              <a:rPr lang="ko-KR" altLang="en-US" sz="3000"/>
              <a:t> </a:t>
            </a:r>
            <a:r>
              <a:rPr lang="en-US" altLang="ko-KR" sz="3000"/>
              <a:t>1,</a:t>
            </a:r>
            <a:r>
              <a:rPr lang="ko-KR" altLang="en-US" sz="3000"/>
              <a:t> </a:t>
            </a:r>
            <a:r>
              <a:rPr lang="en-US" altLang="ko-KR" sz="3000"/>
              <a:t>...</a:t>
            </a:r>
            <a:r>
              <a:rPr lang="ko-KR" altLang="en-US" sz="3000"/>
              <a:t> </a:t>
            </a:r>
            <a:r>
              <a:rPr lang="en-US" altLang="ko-KR" sz="3000"/>
              <a:t>,</a:t>
            </a:r>
            <a:r>
              <a:rPr lang="ko-KR" altLang="en-US" sz="3000"/>
              <a:t> </a:t>
            </a:r>
            <a:r>
              <a:rPr lang="en-US" altLang="ko-KR" sz="3000"/>
              <a:t>1</a:t>
            </a:r>
            <a:r>
              <a:rPr lang="ko-KR" altLang="en-US" sz="3000"/>
              <a:t> </a:t>
            </a:r>
            <a:r>
              <a:rPr lang="en-US" altLang="ko-KR" sz="3000"/>
              <a:t>)</a:t>
            </a:r>
            <a:endParaRPr lang="en-US" altLang="ko-KR" sz="3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9609" y="1179191"/>
            <a:ext cx="10142104" cy="5678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7412" y="1982032"/>
            <a:ext cx="11497176" cy="3515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2845" y="1978445"/>
            <a:ext cx="11206308" cy="3989680"/>
          </a:xfrm>
          <a:prstGeom prst="rect">
            <a:avLst/>
          </a:prstGeom>
        </p:spPr>
      </p:pic>
      <p:sp>
        <p:nvSpPr>
          <p:cNvPr id="37" name=""/>
          <p:cNvSpPr txBox="1"/>
          <p:nvPr/>
        </p:nvSpPr>
        <p:spPr>
          <a:xfrm>
            <a:off x="7332888" y="3201760"/>
            <a:ext cx="1034143" cy="3872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/>
              <a:t>리뷰</a:t>
            </a:r>
            <a:r>
              <a:rPr lang="en-US" altLang="ko-KR" sz="2000" b="1"/>
              <a:t>1</a:t>
            </a:r>
            <a:endParaRPr lang="en-US" altLang="ko-KR" sz="2000" b="1"/>
          </a:p>
        </p:txBody>
      </p:sp>
      <p:sp>
        <p:nvSpPr>
          <p:cNvPr id="38" name=""/>
          <p:cNvSpPr txBox="1"/>
          <p:nvPr/>
        </p:nvSpPr>
        <p:spPr>
          <a:xfrm>
            <a:off x="7324723" y="3566431"/>
            <a:ext cx="1034143" cy="3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리뷰</a:t>
            </a:r>
            <a:r>
              <a:rPr lang="en-US" altLang="ko-KR" sz="2000" b="1"/>
              <a:t>2</a:t>
            </a:r>
            <a:endParaRPr lang="en-US" altLang="ko-KR" sz="2000" b="1"/>
          </a:p>
        </p:txBody>
      </p:sp>
      <p:sp>
        <p:nvSpPr>
          <p:cNvPr id="39" name=""/>
          <p:cNvSpPr txBox="1"/>
          <p:nvPr/>
        </p:nvSpPr>
        <p:spPr>
          <a:xfrm>
            <a:off x="7319280" y="3948792"/>
            <a:ext cx="1034143" cy="392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b="1"/>
              <a:t>리뷰</a:t>
            </a:r>
            <a:r>
              <a:rPr lang="en-US" altLang="ko-KR" sz="2000" b="1"/>
              <a:t>3</a:t>
            </a:r>
            <a:endParaRPr lang="en-US" altLang="ko-KR" sz="2000" b="1"/>
          </a:p>
        </p:txBody>
      </p:sp>
      <p:sp>
        <p:nvSpPr>
          <p:cNvPr id="41" name=""/>
          <p:cNvSpPr txBox="1"/>
          <p:nvPr/>
        </p:nvSpPr>
        <p:spPr>
          <a:xfrm>
            <a:off x="0" y="6211660"/>
            <a:ext cx="12192000" cy="4661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/>
              <a:t>1</a:t>
            </a:r>
            <a:r>
              <a:rPr lang="ko-KR" altLang="en-US" sz="2500"/>
              <a:t>보다 큰 것들을 </a:t>
            </a:r>
            <a:r>
              <a:rPr lang="en-US" altLang="ko-KR" sz="2500"/>
              <a:t>1</a:t>
            </a:r>
            <a:r>
              <a:rPr lang="ko-KR" altLang="en-US" sz="2500"/>
              <a:t>로 바꾸어서 </a:t>
            </a:r>
            <a:r>
              <a:rPr lang="en-US" altLang="ko-KR" sz="2500"/>
              <a:t>one-hot-vector</a:t>
            </a:r>
            <a:r>
              <a:rPr lang="ko-KR" altLang="en-US" sz="2500"/>
              <a:t>로 표현하는 방식으로 많이 사용한다</a:t>
            </a:r>
            <a:r>
              <a:rPr lang="en-US" altLang="ko-KR" sz="2500"/>
              <a:t>.</a:t>
            </a:r>
            <a:endParaRPr lang="en-US" altLang="ko-KR" sz="2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2900" y="1350703"/>
            <a:ext cx="3418919" cy="3367377"/>
          </a:xfrm>
          <a:prstGeom prst="rect">
            <a:avLst/>
          </a:prstGeom>
        </p:spPr>
      </p:pic>
      <p:sp>
        <p:nvSpPr>
          <p:cNvPr id="43" name=""/>
          <p:cNvSpPr txBox="1"/>
          <p:nvPr/>
        </p:nvSpPr>
        <p:spPr>
          <a:xfrm>
            <a:off x="3769178" y="1694087"/>
            <a:ext cx="8218714" cy="480958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/>
              <a:t> </a:t>
            </a:r>
            <a:r>
              <a:rPr lang="en-US" altLang="ko-KR" sz="3000"/>
              <a:t>one-hot-vector</a:t>
            </a:r>
            <a:r>
              <a:rPr lang="ko-KR" altLang="en-US" sz="3000"/>
              <a:t>의 문제점 두가지 존재</a:t>
            </a:r>
            <a:endParaRPr lang="ko-KR" altLang="en-US" sz="3000"/>
          </a:p>
          <a:p>
            <a:pPr>
              <a:defRPr/>
            </a:pPr>
            <a:endParaRPr lang="ko-KR" altLang="en-US" sz="3000"/>
          </a:p>
          <a:p>
            <a:pPr>
              <a:defRPr/>
            </a:pPr>
            <a:r>
              <a:rPr lang="en-US" altLang="ko-KR" sz="2500"/>
              <a:t>1.</a:t>
            </a:r>
            <a:r>
              <a:rPr lang="ko-KR" altLang="en-US" sz="2500"/>
              <a:t> 단어가 많아지면 차원이 계속 늘어난다</a:t>
            </a:r>
            <a:r>
              <a:rPr lang="en-US" altLang="ko-KR" sz="2500"/>
              <a:t>.</a:t>
            </a:r>
            <a:r>
              <a:rPr lang="ko-KR" altLang="en-US" sz="2500"/>
              <a:t> </a:t>
            </a:r>
            <a:endParaRPr lang="ko-KR" altLang="en-US" sz="2500"/>
          </a:p>
          <a:p>
            <a:pPr>
              <a:defRPr/>
            </a:pPr>
            <a:r>
              <a:rPr lang="ko-KR" altLang="en-US" sz="2500"/>
              <a:t> </a:t>
            </a:r>
            <a:endParaRPr lang="ko-KR" altLang="en-US" sz="2500"/>
          </a:p>
          <a:p>
            <a:pPr>
              <a:defRPr/>
            </a:pPr>
            <a:r>
              <a:rPr lang="ko-KR" altLang="en-US" sz="2500"/>
              <a:t> </a:t>
            </a:r>
            <a:r>
              <a:rPr lang="en-US" altLang="ko-KR" sz="2500"/>
              <a:t>-</a:t>
            </a:r>
            <a:r>
              <a:rPr lang="ko-KR" altLang="en-US" sz="2500"/>
              <a:t> 사전에 등재된 단어가 </a:t>
            </a:r>
            <a:r>
              <a:rPr lang="en-US" altLang="ko-KR" sz="2500"/>
              <a:t>10000</a:t>
            </a:r>
            <a:r>
              <a:rPr lang="ko-KR" altLang="en-US" sz="2500"/>
              <a:t>개면 </a:t>
            </a:r>
            <a:r>
              <a:rPr lang="en-US" altLang="ko-KR" sz="2500"/>
              <a:t>10000</a:t>
            </a:r>
            <a:r>
              <a:rPr lang="ko-KR" altLang="en-US" sz="2500"/>
              <a:t>차원</a:t>
            </a:r>
            <a:endParaRPr lang="ko-KR" altLang="en-US" sz="2500"/>
          </a:p>
          <a:p>
            <a:pPr>
              <a:defRPr/>
            </a:pPr>
            <a:r>
              <a:rPr lang="ko-KR" altLang="en-US" sz="2500"/>
              <a:t> </a:t>
            </a:r>
            <a:r>
              <a:rPr lang="en-US" altLang="ko-KR" sz="2500"/>
              <a:t>-</a:t>
            </a:r>
            <a:r>
              <a:rPr lang="ko-KR" altLang="en-US" sz="2500"/>
              <a:t> 메모리 문제</a:t>
            </a:r>
            <a:r>
              <a:rPr lang="en-US" altLang="ko-KR" sz="2500"/>
              <a:t>,</a:t>
            </a:r>
            <a:r>
              <a:rPr lang="ko-KR" altLang="en-US" sz="2500"/>
              <a:t> 계산 복잡성</a:t>
            </a:r>
            <a:endParaRPr lang="ko-KR" altLang="en-US" sz="2500"/>
          </a:p>
          <a:p>
            <a:pPr>
              <a:defRPr/>
            </a:pPr>
            <a:endParaRPr lang="ko-KR" altLang="en-US" sz="2500"/>
          </a:p>
          <a:p>
            <a:pPr>
              <a:defRPr/>
            </a:pPr>
            <a:endParaRPr lang="ko-KR" altLang="en-US" sz="2500"/>
          </a:p>
          <a:p>
            <a:pPr>
              <a:defRPr/>
            </a:pPr>
            <a:r>
              <a:rPr lang="en-US" altLang="ko-KR" sz="2500"/>
              <a:t>2.</a:t>
            </a:r>
            <a:r>
              <a:rPr lang="ko-KR" altLang="en-US" sz="2500"/>
              <a:t> 단어끼리의 내적이 무조건 </a:t>
            </a:r>
            <a:r>
              <a:rPr lang="en-US" altLang="ko-KR" sz="2500"/>
              <a:t>0</a:t>
            </a:r>
            <a:r>
              <a:rPr lang="ko-KR" altLang="en-US" sz="2500"/>
              <a:t>이다 </a:t>
            </a:r>
            <a:r>
              <a:rPr lang="en-US" altLang="ko-KR" sz="2500"/>
              <a:t>==</a:t>
            </a:r>
            <a:r>
              <a:rPr lang="ko-KR" altLang="en-US" sz="2500"/>
              <a:t> 독립이다</a:t>
            </a:r>
            <a:endParaRPr lang="ko-KR" altLang="en-US" sz="2500"/>
          </a:p>
          <a:p>
            <a:pPr>
              <a:defRPr/>
            </a:pPr>
            <a:r>
              <a:rPr lang="ko-KR" altLang="en-US" sz="2500"/>
              <a:t> </a:t>
            </a:r>
            <a:endParaRPr lang="ko-KR" altLang="en-US" sz="2500"/>
          </a:p>
          <a:p>
            <a:pPr>
              <a:defRPr/>
            </a:pPr>
            <a:r>
              <a:rPr lang="ko-KR" altLang="en-US" sz="2500"/>
              <a:t> </a:t>
            </a:r>
            <a:r>
              <a:rPr lang="en-US" altLang="ko-KR" sz="2500"/>
              <a:t>-</a:t>
            </a:r>
            <a:r>
              <a:rPr lang="ko-KR" altLang="en-US" sz="2500"/>
              <a:t> 현실에서는 단어가 서로 연관되어 있는 경우가 많다</a:t>
            </a:r>
            <a:r>
              <a:rPr lang="en-US" altLang="ko-KR" sz="2500"/>
              <a:t>.</a:t>
            </a:r>
            <a:endParaRPr lang="en-US" altLang="ko-KR" sz="2500"/>
          </a:p>
          <a:p>
            <a:pPr>
              <a:defRPr/>
            </a:pPr>
            <a:r>
              <a:rPr lang="ko-KR" altLang="en-US" sz="2500"/>
              <a:t> </a:t>
            </a:r>
            <a:r>
              <a:rPr lang="en-US" altLang="ko-KR" sz="2500"/>
              <a:t>-</a:t>
            </a:r>
            <a:r>
              <a:rPr lang="ko-KR" altLang="en-US" sz="2500"/>
              <a:t> 유의어</a:t>
            </a:r>
            <a:r>
              <a:rPr lang="en-US" altLang="ko-KR" sz="2500"/>
              <a:t>,</a:t>
            </a:r>
            <a:r>
              <a:rPr lang="ko-KR" altLang="en-US" sz="2500"/>
              <a:t> 반의어 등</a:t>
            </a:r>
            <a:endParaRPr lang="ko-KR" altLang="en-US" sz="2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421820" y="1081767"/>
            <a:ext cx="4231821" cy="5451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 Weighting</a:t>
            </a:r>
            <a:endParaRPr lang="en-US" altLang="ko-KR" sz="3000" b="1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48226" y="1730287"/>
            <a:ext cx="10532262" cy="5127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421820" y="1081767"/>
            <a:ext cx="4231821" cy="5451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 Weighting</a:t>
            </a:r>
            <a:endParaRPr lang="en-US" altLang="ko-KR" sz="3000" b="1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2292" y="1608279"/>
            <a:ext cx="10856096" cy="5249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421820" y="1081767"/>
            <a:ext cx="4231821" cy="5451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 Weighting</a:t>
            </a:r>
            <a:endParaRPr lang="en-US" altLang="ko-KR" sz="3000" b="1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4813" y="1613713"/>
            <a:ext cx="9628765" cy="4953158"/>
          </a:xfrm>
          <a:prstGeom prst="rect">
            <a:avLst/>
          </a:prstGeom>
        </p:spPr>
      </p:pic>
      <p:sp>
        <p:nvSpPr>
          <p:cNvPr id="44" name=""/>
          <p:cNvSpPr txBox="1"/>
          <p:nvPr/>
        </p:nvSpPr>
        <p:spPr>
          <a:xfrm>
            <a:off x="3796392" y="1326696"/>
            <a:ext cx="8395608" cy="4716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/>
              <a:t>word2vec</a:t>
            </a:r>
            <a:r>
              <a:rPr lang="ko-KR" altLang="en-US" sz="2500"/>
              <a:t>으로 표현된 단어 벡터에 곱해서 사용하기도 함</a:t>
            </a:r>
            <a:endParaRPr lang="ko-KR" altLang="en-US" sz="2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421820" y="1081767"/>
            <a:ext cx="4231821" cy="545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Word Weighting</a:t>
            </a:r>
            <a:endParaRPr lang="en-US" altLang="ko-KR" sz="3000" b="1"/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5801" y="1606456"/>
            <a:ext cx="10966793" cy="497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00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endParaRPr lang="en-US" altLang="ko-KR" sz="2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9099" y="677201"/>
            <a:ext cx="10482942" cy="5612453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149678" y="6268811"/>
            <a:ext cx="11906250" cy="6349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en-US">
                <a:hlinkClick r:id="rId3"/>
              </a:rPr>
              <a:t>file:///C:/Users/glam/Documents/text-mining-master/01_Introduction%20to%20Text%20Mining/01_Introduction%20to%20Text%20Mining.pdf</a:t>
            </a:r>
            <a:r>
              <a:rPr lang="en-US" altLang="ko-KR"/>
              <a:t>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sp>
        <p:nvSpPr>
          <p:cNvPr id="43" name=""/>
          <p:cNvSpPr txBox="1"/>
          <p:nvPr/>
        </p:nvSpPr>
        <p:spPr>
          <a:xfrm>
            <a:off x="380999" y="1558017"/>
            <a:ext cx="10967357" cy="513615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300"/>
              <a:t>단어를 벡터로 바꾸는 방법론</a:t>
            </a:r>
            <a:endParaRPr lang="ko-KR" altLang="en-US" sz="2300"/>
          </a:p>
          <a:p>
            <a:pPr>
              <a:defRPr/>
            </a:pPr>
            <a:endParaRPr lang="ko-KR" altLang="en-US" sz="2300"/>
          </a:p>
          <a:p>
            <a:pPr>
              <a:defRPr/>
            </a:pPr>
            <a:r>
              <a:rPr lang="ko-KR" altLang="en-US" sz="2300"/>
              <a:t>CBOW(Continuous Bag of Words)와 Skip-Gram 두 가지 방식 </a:t>
            </a:r>
            <a:endParaRPr lang="ko-KR" altLang="en-US" sz="2300"/>
          </a:p>
          <a:p>
            <a:pPr>
              <a:defRPr/>
            </a:pPr>
            <a:endParaRPr lang="ko-KR" altLang="en-US" sz="2300"/>
          </a:p>
          <a:p>
            <a:pPr>
              <a:defRPr/>
            </a:pPr>
            <a:r>
              <a:rPr lang="en-US" altLang="ko-KR" sz="2300"/>
              <a:t>CBOW</a:t>
            </a:r>
            <a:r>
              <a:rPr lang="ko-KR" altLang="en-US" sz="2300"/>
              <a:t>는 주변에 있는 단어들을 가지고 중심에 있는 단어를 맞추는 방식이고, </a:t>
            </a:r>
            <a:r>
              <a:rPr lang="en-US" altLang="ko-KR" sz="2300"/>
              <a:t>Skip-Gram</a:t>
            </a:r>
            <a:r>
              <a:rPr lang="ko-KR" altLang="en-US" sz="2300"/>
              <a:t>은 중심에 있는 단어로 주변 단어를 예측하는 방법 </a:t>
            </a:r>
            <a:endParaRPr lang="ko-KR" altLang="en-US" sz="2300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 sz="2500"/>
              <a:t>CBOW -</a:t>
            </a:r>
            <a:r>
              <a:rPr lang="ko-KR" altLang="en-US" sz="2500"/>
              <a:t> 이 호텔은 </a:t>
            </a:r>
            <a:r>
              <a:rPr lang="en-US" altLang="ko-KR" sz="2500"/>
              <a:t>_____</a:t>
            </a:r>
            <a:r>
              <a:rPr lang="ko-KR" altLang="en-US" sz="2500"/>
              <a:t>가 편리하다</a:t>
            </a:r>
            <a:r>
              <a:rPr lang="en-US" altLang="ko-KR" sz="2500"/>
              <a:t>.</a:t>
            </a:r>
            <a:endParaRPr lang="en-US" altLang="ko-KR" sz="2500"/>
          </a:p>
          <a:p>
            <a:pPr>
              <a:defRPr/>
            </a:pPr>
            <a:endParaRPr lang="en-US" altLang="ko-KR" sz="2500"/>
          </a:p>
          <a:p>
            <a:pPr>
              <a:defRPr/>
            </a:pPr>
            <a:r>
              <a:rPr lang="en-US" altLang="ko-KR" sz="2500"/>
              <a:t>Skip Gram - _____</a:t>
            </a:r>
            <a:r>
              <a:rPr lang="ko-KR" altLang="en-US" sz="2500"/>
              <a:t> 지하철 </a:t>
            </a:r>
            <a:r>
              <a:rPr lang="en-US" altLang="ko-KR" sz="2500"/>
              <a:t>_____</a:t>
            </a:r>
            <a:r>
              <a:rPr lang="ko-KR" altLang="en-US" sz="2500"/>
              <a:t>  </a:t>
            </a:r>
            <a:r>
              <a:rPr lang="en-US" altLang="ko-KR" sz="2500"/>
              <a:t>&lt;-</a:t>
            </a:r>
            <a:r>
              <a:rPr lang="ko-KR" altLang="en-US" sz="2500"/>
              <a:t> 이 방법이 성능이 더 좋다</a:t>
            </a:r>
            <a:r>
              <a:rPr lang="en-US" altLang="ko-KR" sz="2500"/>
              <a:t>.</a:t>
            </a:r>
            <a:endParaRPr lang="en-US" altLang="ko-KR" sz="2500"/>
          </a:p>
          <a:p>
            <a:pPr>
              <a:defRPr/>
            </a:pPr>
            <a:endParaRPr lang="en-US" altLang="ko-KR" sz="2500"/>
          </a:p>
          <a:p>
            <a:pPr>
              <a:defRPr/>
            </a:pPr>
            <a:r>
              <a:rPr lang="ko-KR" altLang="en-US" sz="2500"/>
              <a:t>자주 쓰이는 연어가 유사한 벡터로 나타내어 진다</a:t>
            </a:r>
            <a:r>
              <a:rPr lang="en-US" altLang="ko-KR" sz="2500"/>
              <a:t>.</a:t>
            </a:r>
            <a:endParaRPr lang="en-US" altLang="ko-KR" sz="2500"/>
          </a:p>
          <a:p>
            <a:pPr>
              <a:defRPr/>
            </a:pPr>
            <a:endParaRPr lang="en-US" altLang="ko-KR" sz="2500"/>
          </a:p>
          <a:p>
            <a:pPr>
              <a:defRPr/>
            </a:pPr>
            <a:r>
              <a:rPr lang="en-US" altLang="ko-KR" sz="2500"/>
              <a:t>ex)</a:t>
            </a:r>
            <a:r>
              <a:rPr lang="ko-KR" altLang="en-US" sz="2500"/>
              <a:t> 편하다와 지하철이 의미가 같지는 않지만 유사하게 나타내어 질 수 있다</a:t>
            </a:r>
            <a:r>
              <a:rPr lang="en-US" altLang="ko-KR" sz="2500"/>
              <a:t>.</a:t>
            </a:r>
            <a:endParaRPr lang="en-US" altLang="ko-KR" sz="2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32283" y="1431130"/>
            <a:ext cx="10289431" cy="542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714" y="1836964"/>
            <a:ext cx="5677637" cy="4653643"/>
          </a:xfrm>
          <a:prstGeom prst="rect">
            <a:avLst/>
          </a:prstGeom>
        </p:spPr>
      </p:pic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96643" y="1836964"/>
            <a:ext cx="6178736" cy="4694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 txBox="1"/>
          <p:nvPr/>
        </p:nvSpPr>
        <p:spPr>
          <a:xfrm>
            <a:off x="1013825" y="1860284"/>
            <a:ext cx="10164349" cy="47143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 sz="2500" b="1"/>
          </a:p>
        </p:txBody>
      </p:sp>
      <p:sp>
        <p:nvSpPr>
          <p:cNvPr id="19" name=""/>
          <p:cNvSpPr txBox="1"/>
          <p:nvPr/>
        </p:nvSpPr>
        <p:spPr>
          <a:xfrm>
            <a:off x="0" y="1302184"/>
            <a:ext cx="10049526" cy="20106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 sz="2100"/>
          </a:p>
          <a:p>
            <a:pPr>
              <a:defRPr/>
            </a:pPr>
            <a:r>
              <a:rPr lang="en-US" altLang="ko-KR" sz="2100"/>
              <a:t>“</a:t>
            </a:r>
            <a:r>
              <a:rPr lang="ko-KR" altLang="en-US" sz="2100"/>
              <a:t>편한</a:t>
            </a:r>
            <a:r>
              <a:rPr lang="en-US" altLang="ko-KR" sz="2100"/>
              <a:t>”</a:t>
            </a:r>
            <a:r>
              <a:rPr lang="ko-KR" altLang="en-US" sz="2100"/>
              <a:t>과 가까운 </a:t>
            </a:r>
            <a:r>
              <a:rPr lang="en-US" altLang="ko-KR" sz="2100"/>
              <a:t>50</a:t>
            </a:r>
            <a:r>
              <a:rPr lang="ko-KR" altLang="en-US" sz="2100"/>
              <a:t>개 뽑은 것</a:t>
            </a:r>
            <a:endParaRPr lang="ko-KR" altLang="en-US" sz="2100"/>
          </a:p>
          <a:p>
            <a:pPr>
              <a:defRPr/>
            </a:pPr>
            <a:endParaRPr lang="ko-KR" altLang="en-US" sz="2100"/>
          </a:p>
          <a:p>
            <a:pPr>
              <a:defRPr/>
            </a:pPr>
            <a:r>
              <a:rPr lang="ko-KR" altLang="en-US" sz="2100"/>
              <a:t>단어가 벡터로 표현되기 때문에 단어 사이의 거리를 구할 수 있다는 장점이 있다</a:t>
            </a:r>
            <a:r>
              <a:rPr lang="en-US" altLang="ko-KR" sz="2100"/>
              <a:t>.</a:t>
            </a:r>
            <a:r>
              <a:rPr lang="ko-KR" altLang="en-US" sz="2100"/>
              <a:t> </a:t>
            </a:r>
            <a:endParaRPr lang="ko-KR" altLang="en-US" sz="2100"/>
          </a:p>
          <a:p>
            <a:pPr>
              <a:defRPr/>
            </a:pPr>
            <a:endParaRPr lang="ko-KR" altLang="en-US" sz="2100"/>
          </a:p>
          <a:p>
            <a:pPr>
              <a:defRPr/>
            </a:pPr>
            <a:endParaRPr lang="en-US" altLang="ko-KR" sz="2100"/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147254"/>
            <a:ext cx="12192000" cy="3710746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6832749" y="3429000"/>
            <a:ext cx="1214562" cy="607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"/>
          <p:cNvSpPr/>
          <p:nvPr/>
        </p:nvSpPr>
        <p:spPr>
          <a:xfrm>
            <a:off x="4881438" y="4550956"/>
            <a:ext cx="1214562" cy="607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/>
          <p:nvPr/>
        </p:nvSpPr>
        <p:spPr>
          <a:xfrm>
            <a:off x="8756569" y="4550957"/>
            <a:ext cx="1214562" cy="607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"/>
          <p:cNvSpPr/>
          <p:nvPr/>
        </p:nvSpPr>
        <p:spPr>
          <a:xfrm>
            <a:off x="2880008" y="5687632"/>
            <a:ext cx="1214562" cy="607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881100" y="5405908"/>
            <a:ext cx="1214562" cy="607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10003635" y="5097351"/>
            <a:ext cx="1214562" cy="607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"/>
          <p:cNvSpPr/>
          <p:nvPr/>
        </p:nvSpPr>
        <p:spPr>
          <a:xfrm>
            <a:off x="10297082" y="3429000"/>
            <a:ext cx="1894918" cy="593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"/>
          <p:cNvSpPr/>
          <p:nvPr/>
        </p:nvSpPr>
        <p:spPr>
          <a:xfrm>
            <a:off x="2938338" y="3429000"/>
            <a:ext cx="1105703" cy="5939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sp>
        <p:nvSpPr>
          <p:cNvPr id="3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sp>
        <p:nvSpPr>
          <p:cNvPr id="43" name=""/>
          <p:cNvSpPr txBox="1"/>
          <p:nvPr/>
        </p:nvSpPr>
        <p:spPr>
          <a:xfrm>
            <a:off x="367391" y="1585229"/>
            <a:ext cx="5442858" cy="4702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/>
              <a:t>학습과정</a:t>
            </a:r>
            <a:endParaRPr lang="ko-KR" altLang="en-US" sz="2500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19771" y="1189147"/>
            <a:ext cx="7077742" cy="5668852"/>
          </a:xfrm>
          <a:prstGeom prst="rect">
            <a:avLst/>
          </a:prstGeom>
        </p:spPr>
      </p:pic>
      <p:sp>
        <p:nvSpPr>
          <p:cNvPr id="45" name=""/>
          <p:cNvSpPr txBox="1"/>
          <p:nvPr/>
        </p:nvSpPr>
        <p:spPr>
          <a:xfrm>
            <a:off x="3374571" y="2279195"/>
            <a:ext cx="2721429" cy="4430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300" b="1"/>
              <a:t>Skip-Gram </a:t>
            </a:r>
            <a:r>
              <a:rPr lang="ko-KR" altLang="en-US" sz="2300" b="1"/>
              <a:t>학습</a:t>
            </a:r>
            <a:endParaRPr lang="ko-KR" altLang="en-US" sz="2300" b="1"/>
          </a:p>
        </p:txBody>
      </p:sp>
      <p:sp>
        <p:nvSpPr>
          <p:cNvPr id="46" name=""/>
          <p:cNvSpPr/>
          <p:nvPr/>
        </p:nvSpPr>
        <p:spPr>
          <a:xfrm>
            <a:off x="4953000" y="3653518"/>
            <a:ext cx="911678" cy="5851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7" name=""/>
          <p:cNvSpPr/>
          <p:nvPr/>
        </p:nvSpPr>
        <p:spPr>
          <a:xfrm>
            <a:off x="7130142" y="2390775"/>
            <a:ext cx="911678" cy="31024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"/>
          <p:cNvSpPr txBox="1"/>
          <p:nvPr/>
        </p:nvSpPr>
        <p:spPr>
          <a:xfrm>
            <a:off x="707571" y="5204733"/>
            <a:ext cx="5742214" cy="155611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 b="1"/>
              <a:t>W</a:t>
            </a:r>
            <a:r>
              <a:rPr lang="ko-KR" altLang="en-US" sz="2400" b="1"/>
              <a:t>와 </a:t>
            </a:r>
            <a:r>
              <a:rPr lang="en-US" altLang="ko-KR" sz="2400" b="1"/>
              <a:t>W’</a:t>
            </a:r>
            <a:r>
              <a:rPr lang="ko-KR" altLang="en-US" sz="2400" b="1"/>
              <a:t>이 핵심</a:t>
            </a:r>
            <a:r>
              <a:rPr lang="en-US" altLang="ko-KR" sz="2400" b="1"/>
              <a:t>!!</a:t>
            </a:r>
            <a:endParaRPr lang="en-US" altLang="ko-KR" sz="2400" b="1"/>
          </a:p>
          <a:p>
            <a:pPr>
              <a:defRPr/>
            </a:pPr>
            <a:endParaRPr lang="en-US" altLang="ko-KR" sz="2400" b="1"/>
          </a:p>
          <a:p>
            <a:pPr>
              <a:defRPr/>
            </a:pPr>
            <a:r>
              <a:rPr lang="en-US" altLang="ko-KR" sz="2400" b="1"/>
              <a:t>Word2vec </a:t>
            </a:r>
            <a:r>
              <a:rPr lang="ko-KR" altLang="en-US" sz="2400" b="1"/>
              <a:t>학습 결과가 이 두 행렬이기 때문</a:t>
            </a:r>
            <a:r>
              <a:rPr lang="en-US" altLang="ko-KR" sz="2400" b="1"/>
              <a:t>!</a:t>
            </a:r>
            <a:endParaRPr lang="en-US" altLang="ko-KR" sz="2400" b="1"/>
          </a:p>
        </p:txBody>
      </p:sp>
      <p:cxnSp>
        <p:nvCxnSpPr>
          <p:cNvPr id="49" name=""/>
          <p:cNvCxnSpPr/>
          <p:nvPr/>
        </p:nvCxnSpPr>
        <p:spPr>
          <a:xfrm>
            <a:off x="3374571" y="3728357"/>
            <a:ext cx="816428" cy="2381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"/>
          <p:cNvSpPr txBox="1"/>
          <p:nvPr/>
        </p:nvSpPr>
        <p:spPr>
          <a:xfrm>
            <a:off x="249010" y="3486150"/>
            <a:ext cx="3279321" cy="41719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200"/>
              <a:t>one-hot-vector</a:t>
            </a:r>
            <a:r>
              <a:rPr lang="ko-KR" altLang="en-US" sz="2200"/>
              <a:t>를 </a:t>
            </a:r>
            <a:r>
              <a:rPr lang="en-US" altLang="ko-KR" sz="2200"/>
              <a:t>Input</a:t>
            </a:r>
            <a:endParaRPr lang="ko-KR" altLang="en-U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55736" y="1501676"/>
            <a:ext cx="8283351" cy="4766326"/>
          </a:xfrm>
          <a:prstGeom prst="rect">
            <a:avLst/>
          </a:prstGeom>
        </p:spPr>
      </p:pic>
      <p:sp>
        <p:nvSpPr>
          <p:cNvPr id="44" name=""/>
          <p:cNvSpPr txBox="1"/>
          <p:nvPr/>
        </p:nvSpPr>
        <p:spPr>
          <a:xfrm>
            <a:off x="0" y="6497955"/>
            <a:ext cx="11838215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:</a:t>
            </a:r>
            <a:r>
              <a:rPr lang="ko-KR" altLang="en-US"/>
              <a:t>  </a:t>
            </a:r>
            <a:r>
              <a:rPr lang="en-US" altLang="en-US">
                <a:hlinkClick r:id="rId3"/>
              </a:rPr>
              <a:t>https://ratsgo.github.io/from%20frequency%20to%20semantics/2017/03/30/word2vec/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77891" y="2054530"/>
            <a:ext cx="8260717" cy="3225189"/>
          </a:xfrm>
          <a:prstGeom prst="rect">
            <a:avLst/>
          </a:prstGeom>
        </p:spPr>
      </p:pic>
      <p:sp>
        <p:nvSpPr>
          <p:cNvPr id="44" name=""/>
          <p:cNvSpPr txBox="1"/>
          <p:nvPr/>
        </p:nvSpPr>
        <p:spPr>
          <a:xfrm>
            <a:off x="1469571" y="4020911"/>
            <a:ext cx="2694214" cy="46345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/>
              <a:t>단어 </a:t>
            </a:r>
            <a:r>
              <a:rPr lang="en-US" altLang="ko-KR" sz="2500"/>
              <a:t>5</a:t>
            </a:r>
            <a:r>
              <a:rPr lang="ko-KR" altLang="en-US" sz="2500"/>
              <a:t>개</a:t>
            </a:r>
            <a:endParaRPr lang="ko-KR" altLang="en-US" sz="2500"/>
          </a:p>
        </p:txBody>
      </p:sp>
      <p:sp>
        <p:nvSpPr>
          <p:cNvPr id="45" name=""/>
          <p:cNvSpPr txBox="1"/>
          <p:nvPr/>
        </p:nvSpPr>
        <p:spPr>
          <a:xfrm>
            <a:off x="4830535" y="4932589"/>
            <a:ext cx="1782535" cy="46618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/>
              <a:t>W</a:t>
            </a:r>
            <a:r>
              <a:rPr lang="ko-KR" altLang="en-US" sz="2500"/>
              <a:t> 행렬</a:t>
            </a:r>
            <a:endParaRPr lang="ko-KR" altLang="en-US" sz="2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pic>
        <p:nvPicPr>
          <p:cNvPr id="4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0961" y="1655906"/>
            <a:ext cx="9676756" cy="4947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5728" y="1260451"/>
            <a:ext cx="7831641" cy="2785882"/>
          </a:xfrm>
          <a:prstGeom prst="rect">
            <a:avLst/>
          </a:prstGeom>
        </p:spPr>
      </p:pic>
      <p:sp>
        <p:nvSpPr>
          <p:cNvPr id="45" name=""/>
          <p:cNvSpPr txBox="1"/>
          <p:nvPr/>
        </p:nvSpPr>
        <p:spPr>
          <a:xfrm>
            <a:off x="503464" y="3429000"/>
            <a:ext cx="10531929" cy="35128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/>
              <a:t>Skip-Gram</a:t>
            </a:r>
            <a:r>
              <a:rPr lang="ko-KR" altLang="en-US" sz="2500"/>
              <a:t>은 위</a:t>
            </a:r>
            <a:r>
              <a:rPr lang="en-US" altLang="ko-KR" sz="2500"/>
              <a:t> </a:t>
            </a:r>
            <a:r>
              <a:rPr lang="ko-KR" altLang="en-US" sz="2500"/>
              <a:t>식을 최대화하도록 학습</a:t>
            </a:r>
            <a:endParaRPr lang="ko-KR" altLang="en-US" sz="2500"/>
          </a:p>
          <a:p>
            <a:pPr>
              <a:defRPr/>
            </a:pPr>
            <a:endParaRPr lang="ko-KR" altLang="en-US" sz="2500"/>
          </a:p>
          <a:p>
            <a:pPr>
              <a:defRPr/>
            </a:pPr>
            <a:r>
              <a:rPr lang="ko-KR" altLang="en-US" sz="2500"/>
              <a:t>o는 주변단어(surrounding word), c는 중심단어(context word)</a:t>
            </a:r>
            <a:endParaRPr lang="ko-KR" altLang="en-US" sz="2500"/>
          </a:p>
          <a:p>
            <a:pPr>
              <a:defRPr/>
            </a:pPr>
            <a:endParaRPr lang="ko-KR" altLang="en-US" sz="2500"/>
          </a:p>
          <a:p>
            <a:pPr>
              <a:defRPr/>
            </a:pPr>
            <a:r>
              <a:rPr lang="en-US" altLang="ko-KR" sz="2500"/>
              <a:t>p</a:t>
            </a:r>
            <a:r>
              <a:rPr lang="ko-KR" altLang="en-US" sz="2500"/>
              <a:t>(o|c)는 중심단어(c)가 주어졌을 때 주변단어(o)가 등장할 조건부확률을 뜻한다</a:t>
            </a:r>
            <a:r>
              <a:rPr lang="en-US" altLang="ko-KR" sz="2500"/>
              <a:t>.</a:t>
            </a:r>
            <a:endParaRPr lang="en-US" altLang="ko-KR" sz="2500"/>
          </a:p>
          <a:p>
            <a:pPr>
              <a:defRPr/>
            </a:pPr>
            <a:endParaRPr lang="en-US" altLang="ko-KR" sz="2500"/>
          </a:p>
          <a:p>
            <a:pPr>
              <a:defRPr/>
            </a:pPr>
            <a:r>
              <a:rPr lang="en-US" altLang="ko-KR" sz="2500"/>
              <a:t>우변의 v는 입력층-은닉층을 잇는 가중치 행렬 W의 행벡터, u는 은닉층-출력층을 잇는 가중치 행렬 W′의 열벡터</a:t>
            </a:r>
            <a:endParaRPr lang="en-US" altLang="ko-KR" sz="2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sp>
        <p:nvSpPr>
          <p:cNvPr id="44" name=""/>
          <p:cNvSpPr txBox="1"/>
          <p:nvPr/>
        </p:nvSpPr>
        <p:spPr>
          <a:xfrm>
            <a:off x="449035" y="1734910"/>
            <a:ext cx="10899322" cy="19874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/>
              <a:t>지수를 키우는 건 중심단어(c)에 해당하는 벡터와 주변단어(o)에 해당하는 벡터의 </a:t>
            </a:r>
            <a:r>
              <a:rPr lang="ko-KR" altLang="en-US" sz="2500" b="1"/>
              <a:t>내적값을 높인다</a:t>
            </a:r>
            <a:r>
              <a:rPr lang="ko-KR" altLang="en-US" sz="2500"/>
              <a:t>는 뜻</a:t>
            </a:r>
            <a:endParaRPr lang="ko-KR" altLang="en-US" sz="2500"/>
          </a:p>
          <a:p>
            <a:pPr>
              <a:defRPr/>
            </a:pPr>
            <a:endParaRPr lang="ko-KR" altLang="en-US" sz="2500"/>
          </a:p>
          <a:p>
            <a:pPr>
              <a:defRPr/>
            </a:pPr>
            <a:r>
              <a:rPr lang="ko-KR" altLang="en-US" sz="2500"/>
              <a:t>벡터 내적은 코사인이므로 </a:t>
            </a:r>
            <a:r>
              <a:rPr lang="ko-KR" altLang="en-US" sz="2500" b="1"/>
              <a:t>내적값 상향은 단어벡터 간 유사도를 높인다는 의미</a:t>
            </a:r>
            <a:endParaRPr lang="ko-KR" altLang="en-US" sz="25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44605" y="721621"/>
            <a:ext cx="8880689" cy="470781"/>
          </a:xfrm>
          <a:prstGeom prst="rect">
            <a:avLst/>
          </a:prstGeom>
          <a:noFill/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00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Text mining overview (why text mining?)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149678" y="6268811"/>
            <a:ext cx="11906250" cy="6349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출처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en-US">
                <a:hlinkClick r:id="rId2"/>
              </a:rPr>
              <a:t>file:///C:/Users/glam/Documents/text-mining-master/01_Introduction%20to%20Text%20Mining/01_Introduction%20to%20Text%20Mining.pdf</a:t>
            </a:r>
            <a:r>
              <a:rPr lang="en-US" altLang="ko-KR"/>
              <a:t> </a:t>
            </a:r>
            <a:endParaRPr lang="en-US" altLang="ko-KR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12252" y="1150149"/>
            <a:ext cx="9721282" cy="5142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6571" y="1788775"/>
            <a:ext cx="5151007" cy="4638603"/>
          </a:xfrm>
          <a:prstGeom prst="rect">
            <a:avLst/>
          </a:prstGeom>
        </p:spPr>
      </p:pic>
      <p:sp>
        <p:nvSpPr>
          <p:cNvPr id="46" name=""/>
          <p:cNvSpPr txBox="1"/>
          <p:nvPr/>
        </p:nvSpPr>
        <p:spPr>
          <a:xfrm>
            <a:off x="5783034" y="1707696"/>
            <a:ext cx="5470072" cy="366249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코사인 유사도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반지름이 </a:t>
            </a:r>
            <a:r>
              <a:rPr lang="en-US" altLang="ko-KR"/>
              <a:t>1</a:t>
            </a:r>
            <a:r>
              <a:rPr lang="ko-KR" altLang="en-US"/>
              <a:t>인 원 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cos()</a:t>
            </a:r>
            <a:r>
              <a:rPr lang="ko-KR" altLang="en-US"/>
              <a:t>은 그림의 초록 선 길이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A</a:t>
            </a:r>
            <a:r>
              <a:rPr lang="ko-KR" altLang="en-US"/>
              <a:t>가 </a:t>
            </a:r>
            <a:r>
              <a:rPr lang="en-US" altLang="ko-KR"/>
              <a:t>B</a:t>
            </a:r>
            <a:r>
              <a:rPr lang="ko-KR" altLang="en-US"/>
              <a:t>와 포개져 있을 때 유사도가 가장 높다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cos(θ)는 단위원 내 벡터들끼리의 내적(inner product)과 같다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en-US" altLang="ko-KR"/>
          </a:p>
          <a:p>
            <a:pPr>
              <a:defRPr/>
            </a:pPr>
            <a:r>
              <a:rPr lang="en-US" altLang="ko-KR"/>
              <a:t>내적값이 커진다는 것은 두 벡터가 이루는 θ가 작아진다(유사도가 높아진다)는 의미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30999" y="599156"/>
            <a:ext cx="9343332" cy="522773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 02 </a:t>
            </a:r>
            <a:r>
              <a:rPr lang="ko-KR" altLang="en-US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Preprocess &amp; Transform the data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367392" y="1000124"/>
            <a:ext cx="4218214" cy="5478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Word2vec</a:t>
            </a:r>
            <a:endParaRPr lang="en-US" altLang="ko-KR" sz="3000" b="1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7829" y="1787440"/>
            <a:ext cx="9464487" cy="4834333"/>
          </a:xfrm>
          <a:prstGeom prst="rect">
            <a:avLst/>
          </a:prstGeom>
        </p:spPr>
      </p:pic>
      <p:sp>
        <p:nvSpPr>
          <p:cNvPr id="49" name=""/>
          <p:cNvSpPr txBox="1"/>
          <p:nvPr/>
        </p:nvSpPr>
        <p:spPr>
          <a:xfrm>
            <a:off x="7252606" y="1326696"/>
            <a:ext cx="4939394" cy="75737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/>
              <a:t>중심단어 그래디언트의 반대 방향으로 조금씩 중심단어 벡터를 업데이트</a:t>
            </a:r>
            <a:endParaRPr lang="ko-KR" altLang="en-US" sz="2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/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"/>
          <p:cNvSpPr txBox="1"/>
          <p:nvPr/>
        </p:nvSpPr>
        <p:spPr>
          <a:xfrm>
            <a:off x="2122713" y="501695"/>
            <a:ext cx="8817429" cy="19198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8000"/>
              <a:t>Using</a:t>
            </a:r>
            <a:endParaRPr lang="en-US" altLang="ko-KR" sz="8000"/>
          </a:p>
          <a:p>
            <a:pPr>
              <a:defRPr/>
            </a:pPr>
            <a:r>
              <a:rPr lang="ko-KR" altLang="en-US" sz="4000"/>
              <a:t>어떻게 사용할 것인가</a:t>
            </a:r>
            <a:endParaRPr lang="ko-KR" altLang="en-US" sz="4000"/>
          </a:p>
        </p:txBody>
      </p:sp>
      <p:sp>
        <p:nvSpPr>
          <p:cNvPr id="61" name=""/>
          <p:cNvSpPr txBox="1"/>
          <p:nvPr/>
        </p:nvSpPr>
        <p:spPr>
          <a:xfrm>
            <a:off x="2109107" y="2687411"/>
            <a:ext cx="7851321" cy="236845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Document Sumarization</a:t>
            </a:r>
            <a:endParaRPr lang="en-US" altLang="ko-KR" sz="3000" b="1"/>
          </a:p>
          <a:p>
            <a:pPr>
              <a:defRPr/>
            </a:pPr>
            <a:endParaRPr lang="en-US" altLang="ko-KR" sz="3000" b="1"/>
          </a:p>
          <a:p>
            <a:pPr>
              <a:defRPr/>
            </a:pPr>
            <a:r>
              <a:rPr lang="en-US" altLang="ko-KR" sz="3000" b="1"/>
              <a:t>Document Classfication</a:t>
            </a:r>
            <a:endParaRPr lang="en-US" altLang="ko-KR" sz="3000" b="1"/>
          </a:p>
          <a:p>
            <a:pPr>
              <a:defRPr/>
            </a:pPr>
            <a:endParaRPr lang="en-US" altLang="ko-KR" sz="3000" b="1"/>
          </a:p>
          <a:p>
            <a:pPr>
              <a:defRPr/>
            </a:pPr>
            <a:r>
              <a:rPr lang="en-US" altLang="ko-KR" sz="3000" b="1"/>
              <a:t>Sentiment Analysis</a:t>
            </a:r>
            <a:endParaRPr lang="en-US" altLang="ko-KR" sz="3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03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Using</a:t>
            </a:r>
            <a:endParaRPr lang="en-US" altLang="ko-KR" sz="2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394606" y="1108982"/>
            <a:ext cx="4939394" cy="5464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 b="1"/>
              <a:t>Document Summarization</a:t>
            </a:r>
            <a:endParaRPr lang="en-US" altLang="ko-KR" sz="3000" b="1"/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3948" y="1577880"/>
            <a:ext cx="10889676" cy="5008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/>
        </p:nvSpPr>
        <p:spPr>
          <a:xfrm>
            <a:off x="391886" y="1552175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fontScale="62500" lnSpcReduction="20000"/>
          </a:bodyPr>
          <a:p>
            <a:pPr>
              <a:defRPr/>
            </a:pPr>
            <a:r>
              <a:rPr lang="en-US" altLang="ko-KR" sz="4400"/>
              <a:t>Bidirectional LSTM + Attention seq2seq model</a:t>
            </a:r>
            <a:endParaRPr lang="en-US" altLang="ko-KR" sz="4400"/>
          </a:p>
          <a:p>
            <a:pPr>
              <a:defRPr/>
            </a:pPr>
            <a:endParaRPr lang="en-US" altLang="ko-KR" sz="4400"/>
          </a:p>
          <a:p>
            <a:pPr>
              <a:buNone/>
              <a:defRPr/>
            </a:pPr>
            <a:r>
              <a:rPr lang="en-US" altLang="ko-KR" sz="4400"/>
              <a:t> by Tensorflow</a:t>
            </a:r>
            <a:endParaRPr lang="en-US" altLang="ko-KR" sz="4400"/>
          </a:p>
        </p:txBody>
      </p:sp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6273" y="2646123"/>
            <a:ext cx="8823666" cy="3566904"/>
          </a:xfrm>
          <a:prstGeom prst="rect">
            <a:avLst/>
          </a:prstGeom>
        </p:spPr>
      </p:pic>
      <p:sp>
        <p:nvSpPr>
          <p:cNvPr id="27" name=""/>
          <p:cNvSpPr txBox="1"/>
          <p:nvPr/>
        </p:nvSpPr>
        <p:spPr>
          <a:xfrm>
            <a:off x="139520" y="6320039"/>
            <a:ext cx="12052479" cy="36460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코드 출처 </a:t>
            </a:r>
            <a:r>
              <a:rPr lang="en-US" altLang="en-US">
                <a:hlinkClick r:id="rId3"/>
              </a:rPr>
              <a:t>https://github.com/Currie32/Text-Summarization-with-Amazon-Reviews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394606" y="1108982"/>
            <a:ext cx="4939394" cy="546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Document Summarization</a:t>
            </a:r>
            <a:endParaRPr lang="en-US" altLang="ko-KR" sz="3000" b="1"/>
          </a:p>
        </p:txBody>
      </p:sp>
      <p:sp>
        <p:nvSpPr>
          <p:cNvPr id="29" name="제목 1"/>
          <p:cNvSpPr txBox="1"/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03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Using</a:t>
            </a:r>
            <a:endParaRPr lang="en-US" altLang="ko-KR" sz="2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48533" y="1684022"/>
            <a:ext cx="10293649" cy="4906212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394606" y="1108982"/>
            <a:ext cx="4939394" cy="546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Document Classification</a:t>
            </a:r>
            <a:endParaRPr lang="en-US" altLang="ko-KR" sz="3000" b="1"/>
          </a:p>
        </p:txBody>
      </p:sp>
      <p:sp>
        <p:nvSpPr>
          <p:cNvPr id="32" name="제목 1"/>
          <p:cNvSpPr txBox="1"/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03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Using</a:t>
            </a:r>
            <a:endParaRPr lang="en-US" altLang="ko-KR" sz="2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"/>
          <p:cNvSpPr txBox="1"/>
          <p:nvPr/>
        </p:nvSpPr>
        <p:spPr>
          <a:xfrm>
            <a:off x="394606" y="1108982"/>
            <a:ext cx="4939394" cy="546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Document Classification</a:t>
            </a:r>
            <a:endParaRPr lang="en-US" altLang="ko-KR" sz="3000" b="1"/>
          </a:p>
        </p:txBody>
      </p:sp>
      <p:sp>
        <p:nvSpPr>
          <p:cNvPr id="31" name=""/>
          <p:cNvSpPr txBox="1"/>
          <p:nvPr/>
        </p:nvSpPr>
        <p:spPr>
          <a:xfrm>
            <a:off x="598714" y="1857375"/>
            <a:ext cx="10749643" cy="51225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000"/>
              <a:t>Bag of words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en-US" altLang="ko-KR" sz="3000"/>
              <a:t>Doc2vec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en-US" altLang="ko-KR" sz="3000"/>
              <a:t>Word2vec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r>
              <a:rPr lang="en-US" altLang="ko-KR" sz="3000">
                <a:hlinkClick r:id="rId2"/>
              </a:rPr>
              <a:t>https://ratsgo.github.io/from%20frequency%20to%20semantics/2017/04/20/docsim/</a:t>
            </a: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endParaRPr lang="en-US" altLang="ko-KR" sz="3000"/>
          </a:p>
          <a:p>
            <a:pPr>
              <a:defRPr/>
            </a:pPr>
            <a:endParaRPr lang="en-US" altLang="ko-KR" sz="3000"/>
          </a:p>
        </p:txBody>
      </p:sp>
      <p:sp>
        <p:nvSpPr>
          <p:cNvPr id="32" name="제목 1"/>
          <p:cNvSpPr txBox="1"/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03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Using</a:t>
            </a:r>
            <a:endParaRPr lang="en-US" altLang="ko-KR" sz="2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1209" y="1660137"/>
            <a:ext cx="9970790" cy="5197863"/>
          </a:xfrm>
          <a:prstGeom prst="rect">
            <a:avLst/>
          </a:prstGeom>
        </p:spPr>
      </p:pic>
      <p:sp>
        <p:nvSpPr>
          <p:cNvPr id="17" name=""/>
          <p:cNvSpPr/>
          <p:nvPr/>
        </p:nvSpPr>
        <p:spPr>
          <a:xfrm>
            <a:off x="4230143" y="3794342"/>
            <a:ext cx="2126815" cy="33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8" name=""/>
          <p:cNvSpPr/>
          <p:nvPr/>
        </p:nvSpPr>
        <p:spPr>
          <a:xfrm>
            <a:off x="6096000" y="4110363"/>
            <a:ext cx="1474417" cy="33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"/>
          <p:cNvSpPr/>
          <p:nvPr/>
        </p:nvSpPr>
        <p:spPr>
          <a:xfrm>
            <a:off x="7670625" y="4377324"/>
            <a:ext cx="1278698" cy="33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/>
          <p:nvPr/>
        </p:nvSpPr>
        <p:spPr>
          <a:xfrm>
            <a:off x="4278159" y="4703523"/>
            <a:ext cx="2544349" cy="33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6096000" y="5594958"/>
            <a:ext cx="1696233" cy="33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6096000" y="5046946"/>
            <a:ext cx="2570446" cy="3392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9436272" y="3716054"/>
            <a:ext cx="2755727" cy="200656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객실컨디션좋다 </a:t>
            </a:r>
            <a:r>
              <a:rPr lang="en-US" altLang="ko-KR"/>
              <a:t>+1</a:t>
            </a:r>
            <a:endParaRPr lang="en-US" altLang="ko-KR"/>
          </a:p>
          <a:p>
            <a:pPr>
              <a:defRPr/>
            </a:pPr>
            <a:r>
              <a:rPr lang="ko-KR" altLang="en-US"/>
              <a:t>분위기좋다 </a:t>
            </a:r>
            <a:r>
              <a:rPr lang="en-US" altLang="ko-KR"/>
              <a:t>+1</a:t>
            </a:r>
            <a:endParaRPr lang="en-US" altLang="ko-KR"/>
          </a:p>
          <a:p>
            <a:pPr>
              <a:defRPr/>
            </a:pPr>
            <a:r>
              <a:rPr lang="ko-KR" altLang="en-US"/>
              <a:t>편리하다 </a:t>
            </a:r>
            <a:r>
              <a:rPr lang="en-US" altLang="ko-KR"/>
              <a:t>+1</a:t>
            </a:r>
            <a:endParaRPr lang="en-US" altLang="ko-KR"/>
          </a:p>
          <a:p>
            <a:pPr>
              <a:defRPr/>
            </a:pPr>
            <a:r>
              <a:rPr lang="ko-KR" altLang="en-US"/>
              <a:t>직원서비스 </a:t>
            </a:r>
            <a:r>
              <a:rPr lang="en-US" altLang="ko-KR"/>
              <a:t>+1</a:t>
            </a:r>
            <a:endParaRPr lang="en-US" altLang="ko-KR"/>
          </a:p>
          <a:p>
            <a:pPr>
              <a:defRPr/>
            </a:pPr>
            <a:r>
              <a:rPr lang="ko-KR" altLang="en-US"/>
              <a:t>루프탑마음에들다 </a:t>
            </a:r>
            <a:r>
              <a:rPr lang="en-US" altLang="ko-KR"/>
              <a:t>+1</a:t>
            </a:r>
            <a:endParaRPr lang="en-US" altLang="ko-KR"/>
          </a:p>
          <a:p>
            <a:pPr>
              <a:defRPr/>
            </a:pPr>
            <a:r>
              <a:rPr lang="ko-KR" altLang="en-US"/>
              <a:t>조식부실 </a:t>
            </a:r>
            <a:r>
              <a:rPr lang="en-US" altLang="ko-KR"/>
              <a:t>-1</a:t>
            </a:r>
            <a:endParaRPr lang="en-US" altLang="ko-KR"/>
          </a:p>
          <a:p>
            <a:pPr>
              <a:defRPr/>
            </a:pPr>
            <a:r>
              <a:rPr lang="ko-KR" altLang="en-US"/>
              <a:t>아쉽 </a:t>
            </a:r>
            <a:r>
              <a:rPr lang="en-US" altLang="ko-KR"/>
              <a:t>-1</a:t>
            </a:r>
            <a:endParaRPr lang="en-US" altLang="ko-KR"/>
          </a:p>
        </p:txBody>
      </p:sp>
      <p:sp>
        <p:nvSpPr>
          <p:cNvPr id="24" name=""/>
          <p:cNvSpPr txBox="1"/>
          <p:nvPr/>
        </p:nvSpPr>
        <p:spPr>
          <a:xfrm>
            <a:off x="394606" y="1108982"/>
            <a:ext cx="4939394" cy="546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/>
              <a:t>Sentiment Analysis</a:t>
            </a:r>
            <a:endParaRPr lang="en-US" altLang="ko-KR" sz="3000" b="1"/>
          </a:p>
        </p:txBody>
      </p:sp>
      <p:sp>
        <p:nvSpPr>
          <p:cNvPr id="25" name="제목 1"/>
          <p:cNvSpPr txBox="1"/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03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Using</a:t>
            </a:r>
            <a:endParaRPr lang="en-US" altLang="ko-KR" sz="2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"/>
          <p:cNvSpPr txBox="1"/>
          <p:nvPr/>
        </p:nvSpPr>
        <p:spPr>
          <a:xfrm>
            <a:off x="394606" y="1108982"/>
            <a:ext cx="4939394" cy="698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000" b="1"/>
              <a:t>Sentiment Analysis</a:t>
            </a:r>
            <a:endParaRPr lang="en-US" altLang="ko-KR" sz="4000" b="1"/>
          </a:p>
        </p:txBody>
      </p:sp>
      <p:sp>
        <p:nvSpPr>
          <p:cNvPr id="25" name=""/>
          <p:cNvSpPr txBox="1"/>
          <p:nvPr/>
        </p:nvSpPr>
        <p:spPr>
          <a:xfrm>
            <a:off x="728738" y="2484059"/>
            <a:ext cx="10734524" cy="313378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4000" b="1"/>
              <a:t>엘라스틱 넷</a:t>
            </a:r>
            <a:r>
              <a:rPr lang="en-US" altLang="ko-KR" sz="4000" b="1"/>
              <a:t> </a:t>
            </a:r>
            <a:endParaRPr lang="en-US" altLang="ko-KR" sz="4000" b="1"/>
          </a:p>
          <a:p>
            <a:pPr>
              <a:defRPr/>
            </a:pPr>
            <a:endParaRPr lang="en-US" altLang="ko-KR" sz="4000" b="1"/>
          </a:p>
          <a:p>
            <a:pPr>
              <a:defRPr/>
            </a:pPr>
            <a:r>
              <a:rPr lang="en-US" altLang="ko-KR" sz="4000" b="1"/>
              <a:t>CNN</a:t>
            </a:r>
            <a:endParaRPr lang="en-US" altLang="ko-KR" sz="4000" b="1"/>
          </a:p>
          <a:p>
            <a:pPr>
              <a:defRPr/>
            </a:pPr>
            <a:endParaRPr lang="en-US" altLang="ko-KR" sz="4000" b="1"/>
          </a:p>
          <a:p>
            <a:pPr>
              <a:defRPr/>
            </a:pPr>
            <a:r>
              <a:rPr lang="en-US" altLang="ko-KR" sz="4000" b="1"/>
              <a:t>word2vec</a:t>
            </a:r>
            <a:r>
              <a:rPr lang="ko-KR" altLang="en-US" sz="4000" b="1"/>
              <a:t> </a:t>
            </a:r>
            <a:r>
              <a:rPr lang="en-US" altLang="ko-KR" sz="4000" b="1"/>
              <a:t>+ clustering + word network</a:t>
            </a:r>
            <a:endParaRPr lang="en-US" altLang="ko-KR" sz="4000" b="1"/>
          </a:p>
        </p:txBody>
      </p:sp>
      <p:sp>
        <p:nvSpPr>
          <p:cNvPr id="26" name="제목 1"/>
          <p:cNvSpPr txBox="1"/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03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Using</a:t>
            </a:r>
            <a:endParaRPr lang="en-US" altLang="ko-KR" sz="2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"/>
          <p:cNvSpPr txBox="1"/>
          <p:nvPr/>
        </p:nvSpPr>
        <p:spPr>
          <a:xfrm>
            <a:off x="0" y="684892"/>
            <a:ext cx="3038930" cy="6973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000"/>
              <a:t>ElasticNet</a:t>
            </a:r>
            <a:r>
              <a:rPr lang="ko-KR" altLang="en-US" sz="3000"/>
              <a:t> </a:t>
            </a:r>
            <a:endParaRPr lang="ko-KR" altLang="en-US" sz="3000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16842" y="2127183"/>
            <a:ext cx="9334982" cy="3841818"/>
          </a:xfrm>
          <a:prstGeom prst="rect">
            <a:avLst/>
          </a:prstGeom>
        </p:spPr>
      </p:pic>
      <p:sp>
        <p:nvSpPr>
          <p:cNvPr id="29" name="제목 1"/>
          <p:cNvSpPr txBox="1"/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03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Using</a:t>
            </a:r>
            <a:endParaRPr lang="en-US" altLang="ko-KR" sz="2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"/>
          <p:cNvCxnSpPr/>
          <p:nvPr/>
        </p:nvCxnSpPr>
        <p:spPr>
          <a:xfrm rot="5400000" flipH="1" flipV="1">
            <a:off x="6226481" y="3272424"/>
            <a:ext cx="1409175" cy="12526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429000"/>
            <a:ext cx="5362307" cy="3429000"/>
          </a:xfrm>
          <a:prstGeom prst="rect">
            <a:avLst/>
          </a:prstGeom>
        </p:spPr>
      </p:pic>
      <p:cxnSp>
        <p:nvCxnSpPr>
          <p:cNvPr id="23" name=""/>
          <p:cNvCxnSpPr/>
          <p:nvPr/>
        </p:nvCxnSpPr>
        <p:spPr>
          <a:xfrm>
            <a:off x="7553195" y="3242151"/>
            <a:ext cx="1426400" cy="5260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"/>
          <p:cNvSpPr txBox="1"/>
          <p:nvPr/>
        </p:nvSpPr>
        <p:spPr>
          <a:xfrm>
            <a:off x="5835040" y="4629410"/>
            <a:ext cx="1291747" cy="35978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위치</a:t>
            </a: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6809459" y="2918068"/>
            <a:ext cx="1291747" cy="367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편리하다</a:t>
            </a: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8831892" y="3429000"/>
            <a:ext cx="1291747" cy="36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쉽게</a:t>
            </a:r>
            <a:endParaRPr lang="ko-KR" altLang="en-US"/>
          </a:p>
        </p:txBody>
      </p:sp>
      <p:pic>
        <p:nvPicPr>
          <p:cNvPr id="2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5378280" cy="3429000"/>
          </a:xfrm>
          <a:prstGeom prst="rect">
            <a:avLst/>
          </a:prstGeom>
        </p:spPr>
      </p:pic>
      <p:sp>
        <p:nvSpPr>
          <p:cNvPr id="30" name=""/>
          <p:cNvSpPr txBox="1"/>
          <p:nvPr/>
        </p:nvSpPr>
        <p:spPr>
          <a:xfrm>
            <a:off x="5835040" y="5046945"/>
            <a:ext cx="6197776" cy="173294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노드로 연결하여 점수를 부여할 수 있다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가까운 감성들 가까운 노드에 위치할 것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en-US" altLang="ko-KR"/>
              <a:t>label propagation</a:t>
            </a:r>
            <a:endParaRPr lang="en-US" altLang="ko-KR"/>
          </a:p>
          <a:p>
            <a:pPr>
              <a:defRPr/>
            </a:pPr>
            <a:endParaRPr lang="en-US" altLang="ko-KR"/>
          </a:p>
        </p:txBody>
      </p:sp>
      <p:sp>
        <p:nvSpPr>
          <p:cNvPr id="31" name="제목 1"/>
          <p:cNvSpPr txBox="1"/>
          <p:nvPr/>
        </p:nvSpPr>
        <p:spPr>
          <a:xfrm>
            <a:off x="2544605" y="721621"/>
            <a:ext cx="8880689" cy="470781"/>
          </a:xfrm>
          <a:prstGeom prst="rect">
            <a:avLst/>
          </a:prstGeom>
          <a:noFill/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00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Text mining overview (why text mining?)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751" y="1337653"/>
            <a:ext cx="9888227" cy="4802574"/>
          </a:xfrm>
          <a:prstGeom prst="rect">
            <a:avLst/>
          </a:prstGeom>
        </p:spPr>
      </p:pic>
      <p:sp>
        <p:nvSpPr>
          <p:cNvPr id="28" name=""/>
          <p:cNvSpPr txBox="1"/>
          <p:nvPr/>
        </p:nvSpPr>
        <p:spPr>
          <a:xfrm>
            <a:off x="275166" y="533701"/>
            <a:ext cx="1935238" cy="695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000"/>
              <a:t>CNN</a:t>
            </a:r>
            <a:endParaRPr lang="en-US" altLang="ko-KR" sz="4000"/>
          </a:p>
        </p:txBody>
      </p:sp>
      <p:sp>
        <p:nvSpPr>
          <p:cNvPr id="29" name="제목 1"/>
          <p:cNvSpPr txBox="1"/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03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Using</a:t>
            </a:r>
            <a:endParaRPr lang="en-US" altLang="ko-KR" sz="2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/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00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endParaRPr lang="en-US" altLang="ko-KR" sz="2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"/>
          <p:cNvSpPr txBox="1"/>
          <p:nvPr/>
        </p:nvSpPr>
        <p:spPr>
          <a:xfrm>
            <a:off x="0" y="0"/>
            <a:ext cx="2694214" cy="6934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4000"/>
              <a:t>WordNet</a:t>
            </a:r>
            <a:endParaRPr lang="en-US" altLang="ko-KR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"/>
          <p:cNvSpPr txBox="1"/>
          <p:nvPr/>
        </p:nvSpPr>
        <p:spPr>
          <a:xfrm>
            <a:off x="707571" y="2115910"/>
            <a:ext cx="10776857" cy="434966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3500"/>
              <a:t>Using </a:t>
            </a:r>
            <a:r>
              <a:rPr lang="ko-KR" altLang="en-US" sz="3500"/>
              <a:t>부분에서 한 내용들은 다 구현이 되어있습니다</a:t>
            </a:r>
            <a:r>
              <a:rPr lang="en-US" altLang="ko-KR" sz="3500"/>
              <a:t>.</a:t>
            </a:r>
            <a:endParaRPr lang="en-US" altLang="ko-KR" sz="3500"/>
          </a:p>
          <a:p>
            <a:pPr>
              <a:defRPr/>
            </a:pPr>
            <a:r>
              <a:rPr lang="ko-KR" altLang="en-US" sz="3500"/>
              <a:t>필요하거나 궁금한 분야가 있으시면 연락주세요</a:t>
            </a:r>
            <a:endParaRPr lang="ko-KR" altLang="en-US" sz="3500"/>
          </a:p>
          <a:p>
            <a:pPr>
              <a:defRPr/>
            </a:pPr>
            <a:endParaRPr lang="ko-KR" altLang="en-US" sz="3500"/>
          </a:p>
          <a:p>
            <a:pPr>
              <a:defRPr/>
            </a:pPr>
            <a:r>
              <a:rPr lang="ko-KR" altLang="en-US" sz="3500"/>
              <a:t>또한</a:t>
            </a:r>
            <a:r>
              <a:rPr lang="en-US" altLang="ko-KR" sz="3500"/>
              <a:t>!</a:t>
            </a:r>
            <a:endParaRPr lang="en-US" altLang="ko-KR" sz="3500"/>
          </a:p>
          <a:p>
            <a:pPr>
              <a:defRPr/>
            </a:pPr>
            <a:endParaRPr lang="en-US" altLang="ko-KR" sz="3500"/>
          </a:p>
          <a:p>
            <a:pPr>
              <a:defRPr/>
            </a:pPr>
            <a:r>
              <a:rPr lang="ko-KR" altLang="en-US" sz="3500"/>
              <a:t>감성 분석에 관심이 있으신 분들도 연락 주시면 간략하게나마 설명 </a:t>
            </a:r>
            <a:r>
              <a:rPr lang="en-US" altLang="ko-KR" sz="3500"/>
              <a:t>&amp;</a:t>
            </a:r>
            <a:r>
              <a:rPr lang="ko-KR" altLang="en-US" sz="3500"/>
              <a:t> 코드 정보 공유할 수 있을 것 같습니다</a:t>
            </a:r>
            <a:r>
              <a:rPr lang="en-US" altLang="ko-KR" sz="3500"/>
              <a:t>.</a:t>
            </a:r>
            <a:endParaRPr lang="en-US" altLang="ko-KR" sz="3500"/>
          </a:p>
        </p:txBody>
      </p:sp>
      <p:sp>
        <p:nvSpPr>
          <p:cNvPr id="31" name="제목 1"/>
          <p:cNvSpPr txBox="1"/>
          <p:nvPr/>
        </p:nvSpPr>
        <p:spPr>
          <a:xfrm>
            <a:off x="2544605" y="721621"/>
            <a:ext cx="5900724" cy="345881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03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Using</a:t>
            </a:r>
            <a:endParaRPr lang="en-US" altLang="ko-KR" sz="2400" b="0" spc="-1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C1F866-E0C2-484F-A982-84D6B509B379}"/>
              </a:ext>
            </a:extLst>
          </p:cNvPr>
          <p:cNvGrpSpPr/>
          <p:nvPr/>
        </p:nvGrpSpPr>
        <p:grpSpPr>
          <a:xfrm>
            <a:off x="5224428" y="621225"/>
            <a:ext cx="5768470" cy="4536217"/>
            <a:chOff x="3551175" y="366636"/>
            <a:chExt cx="4440516" cy="362073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050BF8F-79F7-462E-AD12-EA849BBEEE36}"/>
                </a:ext>
              </a:extLst>
            </p:cNvPr>
            <p:cNvSpPr/>
            <p:nvPr/>
          </p:nvSpPr>
          <p:spPr>
            <a:xfrm>
              <a:off x="3551175" y="441813"/>
              <a:ext cx="4259168" cy="3545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346BB0B2-87C8-4124-A6A0-BF8487384537}"/>
                </a:ext>
              </a:extLst>
            </p:cNvPr>
            <p:cNvGrpSpPr/>
            <p:nvPr/>
          </p:nvGrpSpPr>
          <p:grpSpPr>
            <a:xfrm>
              <a:off x="5299700" y="483518"/>
              <a:ext cx="2448272" cy="3475680"/>
              <a:chOff x="2275364" y="915566"/>
              <a:chExt cx="2448272" cy="3475680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C307D54D-FD08-4597-9AAC-3DF999081C01}"/>
                  </a:ext>
                </a:extLst>
              </p:cNvPr>
              <p:cNvSpPr/>
              <p:nvPr/>
            </p:nvSpPr>
            <p:spPr>
              <a:xfrm>
                <a:off x="2275364" y="915566"/>
                <a:ext cx="2448272" cy="2232248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  <p:sp>
            <p:nvSpPr>
              <p:cNvPr id="23" name="사다리꼴 22">
                <a:extLst>
                  <a:ext uri="{FF2B5EF4-FFF2-40B4-BE49-F238E27FC236}">
                    <a16:creationId xmlns:a16="http://schemas.microsoft.com/office/drawing/2014/main" id="{FA5539A5-C038-48F3-9AC2-5820D108A092}"/>
                  </a:ext>
                </a:extLst>
              </p:cNvPr>
              <p:cNvSpPr/>
              <p:nvPr/>
            </p:nvSpPr>
            <p:spPr>
              <a:xfrm rot="11700000">
                <a:off x="3841153" y="3023094"/>
                <a:ext cx="720080" cy="1368152"/>
              </a:xfrm>
              <a:prstGeom prst="trapezoid">
                <a:avLst>
                  <a:gd name="adj" fmla="val 36043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>
                  <a:latin typeface="12롯데마트드림Medium" panose="02020603020101020101" pitchFamily="18" charset="-127"/>
                  <a:ea typeface="12롯데마트드림Medium" panose="02020603020101020101" pitchFamily="18" charset="-127"/>
                </a:endParaRPr>
              </a:p>
            </p:txBody>
          </p:sp>
        </p:grp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D8231365-F64C-46C1-8F75-820775EFA1EB}"/>
                </a:ext>
              </a:extLst>
            </p:cNvPr>
            <p:cNvSpPr txBox="1">
              <a:spLocks/>
            </p:cNvSpPr>
            <p:nvPr/>
          </p:nvSpPr>
          <p:spPr>
            <a:xfrm>
              <a:off x="5388635" y="366636"/>
              <a:ext cx="2603056" cy="110251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8000" spc="-300" dirty="0">
                  <a:solidFill>
                    <a:schemeClr val="bg1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Q &amp; A</a:t>
              </a:r>
              <a:endParaRPr lang="ko-KR" altLang="en-US" sz="8000" spc="-3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1" name="제목 1">
              <a:extLst>
                <a:ext uri="{FF2B5EF4-FFF2-40B4-BE49-F238E27FC236}">
                  <a16:creationId xmlns:a16="http://schemas.microsoft.com/office/drawing/2014/main" id="{996C020A-B6A4-4E0B-8F33-D6710800837B}"/>
                </a:ext>
              </a:extLst>
            </p:cNvPr>
            <p:cNvSpPr txBox="1">
              <a:spLocks/>
            </p:cNvSpPr>
            <p:nvPr/>
          </p:nvSpPr>
          <p:spPr>
            <a:xfrm>
              <a:off x="3551175" y="3591404"/>
              <a:ext cx="3238128" cy="3458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1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ko-KR" altLang="en-US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들어주셔서 감사합니다</a:t>
              </a:r>
              <a:r>
                <a:rPr lang="en-US" altLang="ko-KR" sz="2800" spc="-150" dirty="0">
                  <a:ln>
                    <a:solidFill>
                      <a:schemeClr val="tx1">
                        <a:lumMod val="85000"/>
                        <a:lumOff val="15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.</a:t>
              </a:r>
              <a:endParaRPr lang="ko-KR" altLang="en-US" sz="2800" spc="-150" dirty="0">
                <a:ln>
                  <a:solidFill>
                    <a:schemeClr val="tx1">
                      <a:lumMod val="85000"/>
                      <a:lumOff val="15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15717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"/>
          <p:cNvSpPr txBox="1"/>
          <p:nvPr/>
        </p:nvSpPr>
        <p:spPr>
          <a:xfrm>
            <a:off x="1013825" y="1860284"/>
            <a:ext cx="10164349" cy="47143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 sz="2500" b="1"/>
          </a:p>
        </p:txBody>
      </p:sp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1877" y="1358545"/>
            <a:ext cx="9419820" cy="5499455"/>
          </a:xfrm>
          <a:prstGeom prst="rect">
            <a:avLst/>
          </a:prstGeom>
        </p:spPr>
      </p:pic>
      <p:sp>
        <p:nvSpPr>
          <p:cNvPr id="17" name=""/>
          <p:cNvSpPr txBox="1"/>
          <p:nvPr/>
        </p:nvSpPr>
        <p:spPr>
          <a:xfrm>
            <a:off x="681102" y="1367423"/>
            <a:ext cx="2753116" cy="41184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100" b="1"/>
              <a:t>위치 관련 감성 차원</a:t>
            </a:r>
            <a:endParaRPr lang="ko-KR" altLang="en-US" sz="2100" b="1"/>
          </a:p>
        </p:txBody>
      </p:sp>
      <p:sp>
        <p:nvSpPr>
          <p:cNvPr id="19" name=""/>
          <p:cNvSpPr/>
          <p:nvPr/>
        </p:nvSpPr>
        <p:spPr>
          <a:xfrm>
            <a:off x="2272951" y="2163349"/>
            <a:ext cx="1161267" cy="49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0" name=""/>
          <p:cNvSpPr/>
          <p:nvPr/>
        </p:nvSpPr>
        <p:spPr>
          <a:xfrm>
            <a:off x="3547474" y="3429000"/>
            <a:ext cx="1161267" cy="495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"/>
          <p:cNvSpPr/>
          <p:nvPr/>
        </p:nvSpPr>
        <p:spPr>
          <a:xfrm>
            <a:off x="4773981" y="4155509"/>
            <a:ext cx="2048528" cy="49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"/>
          <p:cNvSpPr/>
          <p:nvPr/>
        </p:nvSpPr>
        <p:spPr>
          <a:xfrm>
            <a:off x="6939940" y="4781810"/>
            <a:ext cx="1539658" cy="495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"/>
          <p:cNvSpPr txBox="1"/>
          <p:nvPr/>
        </p:nvSpPr>
        <p:spPr>
          <a:xfrm>
            <a:off x="2533910" y="2228588"/>
            <a:ext cx="1304794" cy="4174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200"/>
              <a:t>편리하다</a:t>
            </a:r>
            <a:endParaRPr lang="ko-KR" altLang="en-US" sz="2200"/>
          </a:p>
        </p:txBody>
      </p:sp>
      <p:sp>
        <p:nvSpPr>
          <p:cNvPr id="24" name=""/>
          <p:cNvSpPr txBox="1"/>
          <p:nvPr/>
        </p:nvSpPr>
        <p:spPr>
          <a:xfrm>
            <a:off x="3182131" y="3429000"/>
            <a:ext cx="1931095" cy="417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/>
              <a:t>지하철가깝다</a:t>
            </a:r>
            <a:endParaRPr lang="ko-KR" altLang="en-US" sz="2200"/>
          </a:p>
        </p:txBody>
      </p:sp>
      <p:sp>
        <p:nvSpPr>
          <p:cNvPr id="25" name=""/>
          <p:cNvSpPr txBox="1"/>
          <p:nvPr/>
        </p:nvSpPr>
        <p:spPr>
          <a:xfrm>
            <a:off x="4791206" y="4116364"/>
            <a:ext cx="1304794" cy="415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2200"/>
          </a:p>
        </p:txBody>
      </p:sp>
      <p:sp>
        <p:nvSpPr>
          <p:cNvPr id="26" name=""/>
          <p:cNvSpPr txBox="1"/>
          <p:nvPr/>
        </p:nvSpPr>
        <p:spPr>
          <a:xfrm>
            <a:off x="4578262" y="4129412"/>
            <a:ext cx="1304794" cy="421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/>
              <a:t>쇼핑</a:t>
            </a:r>
            <a:endParaRPr lang="ko-KR" altLang="en-US" sz="2200"/>
          </a:p>
        </p:txBody>
      </p:sp>
      <p:sp>
        <p:nvSpPr>
          <p:cNvPr id="27" name=""/>
          <p:cNvSpPr txBox="1"/>
          <p:nvPr/>
        </p:nvSpPr>
        <p:spPr>
          <a:xfrm>
            <a:off x="6096000" y="4664378"/>
            <a:ext cx="2087670" cy="420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200"/>
              <a:t>근처있다</a:t>
            </a:r>
            <a:endParaRPr lang="ko-KR" altLang="en-US" sz="2200"/>
          </a:p>
        </p:txBody>
      </p:sp>
      <p:sp>
        <p:nvSpPr>
          <p:cNvPr id="28" name=""/>
          <p:cNvSpPr txBox="1"/>
          <p:nvPr/>
        </p:nvSpPr>
        <p:spPr>
          <a:xfrm>
            <a:off x="5939424" y="4237972"/>
            <a:ext cx="1004692" cy="36069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상점</a:t>
            </a:r>
            <a:endParaRPr lang="ko-KR" altLang="en-US"/>
          </a:p>
        </p:txBody>
      </p:sp>
      <p:sp>
        <p:nvSpPr>
          <p:cNvPr id="29" name=""/>
          <p:cNvSpPr txBox="1"/>
          <p:nvPr/>
        </p:nvSpPr>
        <p:spPr>
          <a:xfrm>
            <a:off x="6539629" y="3937870"/>
            <a:ext cx="887260" cy="36552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쉽게</a:t>
            </a:r>
            <a:endParaRPr lang="ko-KR" altLang="en-US"/>
          </a:p>
        </p:txBody>
      </p:sp>
      <p:sp>
        <p:nvSpPr>
          <p:cNvPr id="30" name=""/>
          <p:cNvSpPr txBox="1"/>
          <p:nvPr/>
        </p:nvSpPr>
        <p:spPr>
          <a:xfrm>
            <a:off x="7266139" y="4416468"/>
            <a:ext cx="1265651" cy="36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택시타다</a:t>
            </a: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5287027" y="3859582"/>
            <a:ext cx="808973" cy="36761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버스</a:t>
            </a:r>
            <a:endParaRPr lang="ko-KR" altLang="en-US"/>
          </a:p>
        </p:txBody>
      </p:sp>
      <p:sp>
        <p:nvSpPr>
          <p:cNvPr id="33" name=""/>
          <p:cNvSpPr txBox="1"/>
          <p:nvPr/>
        </p:nvSpPr>
        <p:spPr>
          <a:xfrm>
            <a:off x="4108535" y="3868454"/>
            <a:ext cx="887260" cy="36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지하철</a:t>
            </a:r>
            <a:endParaRPr lang="ko-KR" altLang="en-US"/>
          </a:p>
        </p:txBody>
      </p:sp>
      <p:sp>
        <p:nvSpPr>
          <p:cNvPr id="34" name=""/>
          <p:cNvSpPr txBox="1"/>
          <p:nvPr/>
        </p:nvSpPr>
        <p:spPr>
          <a:xfrm>
            <a:off x="3003636" y="3024513"/>
            <a:ext cx="2270342" cy="3644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공항버스정류장</a:t>
            </a:r>
            <a:endParaRPr lang="ko-KR" altLang="en-US"/>
          </a:p>
        </p:txBody>
      </p:sp>
      <p:sp>
        <p:nvSpPr>
          <p:cNvPr id="35" name=""/>
          <p:cNvSpPr txBox="1"/>
          <p:nvPr/>
        </p:nvSpPr>
        <p:spPr>
          <a:xfrm>
            <a:off x="4852268" y="3246237"/>
            <a:ext cx="1722329" cy="361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명동지하철역</a:t>
            </a:r>
            <a:endParaRPr lang="ko-KR" altLang="en-US"/>
          </a:p>
        </p:txBody>
      </p:sp>
      <p:sp>
        <p:nvSpPr>
          <p:cNvPr id="36" name=""/>
          <p:cNvSpPr txBox="1"/>
          <p:nvPr/>
        </p:nvSpPr>
        <p:spPr>
          <a:xfrm>
            <a:off x="4447782" y="2668044"/>
            <a:ext cx="1291746" cy="3590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쇼핑거리</a:t>
            </a:r>
            <a:endParaRPr lang="ko-KR" altLang="en-US"/>
          </a:p>
        </p:txBody>
      </p:sp>
      <p:sp>
        <p:nvSpPr>
          <p:cNvPr id="37" name=""/>
          <p:cNvSpPr txBox="1"/>
          <p:nvPr/>
        </p:nvSpPr>
        <p:spPr>
          <a:xfrm>
            <a:off x="3656033" y="2032869"/>
            <a:ext cx="645457" cy="365526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ko-KR" altLang="en-US"/>
              <a:t>걷기</a:t>
            </a:r>
            <a:endParaRPr lang="ko-KR" altLang="en-US"/>
          </a:p>
        </p:txBody>
      </p:sp>
      <p:sp>
        <p:nvSpPr>
          <p:cNvPr id="40" name="제목 1"/>
          <p:cNvSpPr txBox="1"/>
          <p:nvPr/>
        </p:nvSpPr>
        <p:spPr>
          <a:xfrm>
            <a:off x="2544605" y="721621"/>
            <a:ext cx="8880689" cy="470781"/>
          </a:xfrm>
          <a:prstGeom prst="rect">
            <a:avLst/>
          </a:prstGeom>
          <a:noFill/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00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Text mining overview (why text mining?)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5523" y="1041172"/>
            <a:ext cx="11500953" cy="5816828"/>
          </a:xfrm>
          <a:prstGeom prst="rect">
            <a:avLst/>
          </a:prstGeom>
        </p:spPr>
      </p:pic>
      <p:cxnSp>
        <p:nvCxnSpPr>
          <p:cNvPr id="5" name=""/>
          <p:cNvCxnSpPr/>
          <p:nvPr/>
        </p:nvCxnSpPr>
        <p:spPr>
          <a:xfrm flipV="1">
            <a:off x="5755820" y="1721303"/>
            <a:ext cx="1632858" cy="136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"/>
          <p:cNvCxnSpPr/>
          <p:nvPr/>
        </p:nvCxnSpPr>
        <p:spPr>
          <a:xfrm flipV="1">
            <a:off x="7949292" y="1721303"/>
            <a:ext cx="3412671" cy="272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"/>
          <p:cNvCxnSpPr/>
          <p:nvPr/>
        </p:nvCxnSpPr>
        <p:spPr>
          <a:xfrm flipV="1">
            <a:off x="3268434" y="2143125"/>
            <a:ext cx="2024744" cy="272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"/>
          <p:cNvCxnSpPr/>
          <p:nvPr/>
        </p:nvCxnSpPr>
        <p:spPr>
          <a:xfrm flipV="1">
            <a:off x="1839684" y="2360839"/>
            <a:ext cx="1929493" cy="1633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"/>
          <p:cNvCxnSpPr/>
          <p:nvPr/>
        </p:nvCxnSpPr>
        <p:spPr>
          <a:xfrm flipV="1">
            <a:off x="8518072" y="2592160"/>
            <a:ext cx="2707821" cy="1360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"/>
          <p:cNvCxnSpPr/>
          <p:nvPr/>
        </p:nvCxnSpPr>
        <p:spPr>
          <a:xfrm>
            <a:off x="5529942" y="3876677"/>
            <a:ext cx="3165023" cy="217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/>
          <p:nvPr/>
        </p:nvSpPr>
        <p:spPr>
          <a:xfrm>
            <a:off x="2544605" y="721621"/>
            <a:ext cx="8880689" cy="470781"/>
          </a:xfrm>
          <a:prstGeom prst="rect">
            <a:avLst/>
          </a:prstGeom>
          <a:noFill/>
        </p:spPr>
        <p:txBody>
          <a:bodyPr vert="horz" lIns="91440" tIns="45720" rIns="91440" bIns="45720" anchor="ctr">
            <a:noAutofit/>
          </a:bodyPr>
          <a:lstStyle/>
          <a:p>
            <a:pPr algn="l">
              <a:defRPr/>
            </a:pP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Unit 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en-US" altLang="ko-KR" sz="2400" b="0" spc="30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00</a:t>
            </a:r>
            <a:r>
              <a:rPr lang="en-US" altLang="ko-KR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 </a:t>
            </a:r>
            <a:r>
              <a:rPr lang="ko-KR" altLang="en-US" sz="2400" b="0" spc="-1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ㅣ</a:t>
            </a:r>
            <a:r>
              <a:rPr lang="en-US" altLang="ko-KR" sz="2400" b="0" spc="5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2롯데마트드림Bold"/>
                <a:ea typeface="12롯데마트드림Bold"/>
                <a:cs typeface="+mn-cs"/>
              </a:rPr>
              <a:t>Text mining overview (why text mining?)</a:t>
            </a:r>
            <a:endParaRPr lang="en-US" altLang="ko-KR" sz="2400" b="0" spc="50">
              <a:ln w="952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2롯데마트드림Bold"/>
              <a:ea typeface="12롯데마트드림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자유형: 도형 2"/>
          <p:cNvSpPr/>
          <p:nvPr/>
        </p:nvSpPr>
        <p:spPr>
          <a:xfrm rot="16200000">
            <a:off x="-2153920" y="2661920"/>
            <a:ext cx="6350000" cy="2042160"/>
          </a:xfrm>
          <a:custGeom>
            <a:avLst/>
            <a:gdLst>
              <a:gd name="connsiteX0" fmla="*/ 4804816 w 4804816"/>
              <a:gd name="connsiteY0" fmla="*/ 0 h 1400970"/>
              <a:gd name="connsiteX1" fmla="*/ 4804816 w 4804816"/>
              <a:gd name="connsiteY1" fmla="*/ 984813 h 1400970"/>
              <a:gd name="connsiteX2" fmla="*/ 4376936 w 4804816"/>
              <a:gd name="connsiteY2" fmla="*/ 1400970 h 1400970"/>
              <a:gd name="connsiteX3" fmla="*/ 0 w 4804816"/>
              <a:gd name="connsiteY3" fmla="*/ 1400970 h 1400970"/>
              <a:gd name="connsiteX4" fmla="*/ 0 w 4804816"/>
              <a:gd name="connsiteY4" fmla="*/ 0 h 140097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4816" h="1400970">
                <a:moveTo>
                  <a:pt x="4804816" y="0"/>
                </a:moveTo>
                <a:lnTo>
                  <a:pt x="4804816" y="984813"/>
                </a:lnTo>
                <a:cubicBezTo>
                  <a:pt x="4804816" y="1214650"/>
                  <a:pt x="4613247" y="1400970"/>
                  <a:pt x="4376936" y="1400970"/>
                </a:cubicBezTo>
                <a:lnTo>
                  <a:pt x="0" y="14009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0" name=""/>
          <p:cNvSpPr txBox="1"/>
          <p:nvPr/>
        </p:nvSpPr>
        <p:spPr>
          <a:xfrm>
            <a:off x="2503713" y="2774088"/>
            <a:ext cx="8817429" cy="19198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8000"/>
              <a:t>Web Scrapping</a:t>
            </a:r>
            <a:endParaRPr lang="en-US" altLang="ko-KR" sz="4000"/>
          </a:p>
          <a:p>
            <a:pPr>
              <a:defRPr/>
            </a:pPr>
            <a:r>
              <a:rPr lang="ko-KR" altLang="en-US" sz="4000"/>
              <a:t>무엇을 얻을 것인가</a:t>
            </a:r>
            <a:endParaRPr lang="ko-KR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3486</ep:Words>
  <ep:PresentationFormat>와이드스크린</ep:PresentationFormat>
  <ep:Paragraphs>858</ep:Paragraphs>
  <ep:Slides>63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ep:HeadingPairs>
  <ep:TitlesOfParts>
    <vt:vector size="6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2017-07-26T09:20:04.000</dcterms:created>
  <dc:creator>JS J</dc:creator>
  <cp:lastModifiedBy>glam</cp:lastModifiedBy>
  <dcterms:modified xsi:type="dcterms:W3CDTF">2018-03-21T07:40:33.271</dcterms:modified>
  <cp:revision>149</cp:revision>
  <dc:title>PowerPoint 프레젠테이션</dc:title>
  <cp:version>0906.0100.01</cp:version>
</cp:coreProperties>
</file>